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Default Extension="xlsm" ContentType="application/vnd.ms-excel.sheet.macroEnabled.12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theme/themeOverride24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  <p:sldMasterId id="2147483669" r:id="rId3"/>
  </p:sldMasterIdLst>
  <p:notesMasterIdLst>
    <p:notesMasterId r:id="rId33"/>
  </p:notesMasterIdLst>
  <p:handoutMasterIdLst>
    <p:handoutMasterId r:id="rId34"/>
  </p:handoutMasterIdLst>
  <p:sldIdLst>
    <p:sldId id="479" r:id="rId4"/>
    <p:sldId id="478" r:id="rId5"/>
    <p:sldId id="519" r:id="rId6"/>
    <p:sldId id="526" r:id="rId7"/>
    <p:sldId id="520" r:id="rId8"/>
    <p:sldId id="483" r:id="rId9"/>
    <p:sldId id="542" r:id="rId10"/>
    <p:sldId id="617" r:id="rId11"/>
    <p:sldId id="529" r:id="rId12"/>
    <p:sldId id="632" r:id="rId13"/>
    <p:sldId id="619" r:id="rId14"/>
    <p:sldId id="544" r:id="rId15"/>
    <p:sldId id="622" r:id="rId16"/>
    <p:sldId id="636" r:id="rId17"/>
    <p:sldId id="633" r:id="rId18"/>
    <p:sldId id="576" r:id="rId19"/>
    <p:sldId id="634" r:id="rId20"/>
    <p:sldId id="637" r:id="rId21"/>
    <p:sldId id="643" r:id="rId22"/>
    <p:sldId id="635" r:id="rId23"/>
    <p:sldId id="641" r:id="rId24"/>
    <p:sldId id="638" r:id="rId25"/>
    <p:sldId id="639" r:id="rId26"/>
    <p:sldId id="640" r:id="rId27"/>
    <p:sldId id="642" r:id="rId28"/>
    <p:sldId id="528" r:id="rId29"/>
    <p:sldId id="571" r:id="rId30"/>
    <p:sldId id="644" r:id="rId31"/>
    <p:sldId id="461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0000"/>
    <a:srgbClr val="00B0F0"/>
    <a:srgbClr val="E20074"/>
    <a:srgbClr val="D53C09"/>
    <a:srgbClr val="91C000"/>
    <a:srgbClr val="0094C6"/>
    <a:srgbClr val="0088CE"/>
    <a:srgbClr val="19611B"/>
    <a:srgbClr val="D3DF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632" autoAdjust="0"/>
    <p:restoredTop sz="95714" autoAdjust="0"/>
  </p:normalViewPr>
  <p:slideViewPr>
    <p:cSldViewPr snapToObjects="1" showGuides="1">
      <p:cViewPr>
        <p:scale>
          <a:sx n="90" d="100"/>
          <a:sy n="90" d="100"/>
        </p:scale>
        <p:origin x="-810" y="-78"/>
      </p:cViewPr>
      <p:guideLst>
        <p:guide orient="horz" pos="572"/>
        <p:guide orient="horz" pos="3974"/>
        <p:guide orient="horz" pos="1706"/>
        <p:guide orient="horz" pos="3521"/>
        <p:guide pos="5602"/>
        <p:guide pos="158"/>
        <p:guide pos="1519"/>
        <p:guide pos="2880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1.xlsm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10.xlsm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13.xlsm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14.xlsm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15.xlsm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16.xlsm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17.xlsm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18.xlsm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1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.xlsm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0.xlsm"/><Relationship Id="rId1" Type="http://schemas.openxmlformats.org/officeDocument/2006/relationships/themeOverride" Target="../theme/themeOverride1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1.xlsm"/><Relationship Id="rId1" Type="http://schemas.openxmlformats.org/officeDocument/2006/relationships/themeOverride" Target="../theme/themeOverride1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2.xlsm"/><Relationship Id="rId1" Type="http://schemas.openxmlformats.org/officeDocument/2006/relationships/themeOverride" Target="../theme/themeOverride16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3.xlsm"/><Relationship Id="rId1" Type="http://schemas.openxmlformats.org/officeDocument/2006/relationships/themeOverride" Target="../theme/themeOverride17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4.xlsm"/><Relationship Id="rId1" Type="http://schemas.openxmlformats.org/officeDocument/2006/relationships/themeOverride" Target="../theme/themeOverride18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5.xlsm"/><Relationship Id="rId1" Type="http://schemas.openxmlformats.org/officeDocument/2006/relationships/themeOverride" Target="../theme/themeOverride19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6.xlsm"/><Relationship Id="rId1" Type="http://schemas.openxmlformats.org/officeDocument/2006/relationships/themeOverride" Target="../theme/themeOverride20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27.xlsm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8.xlsm"/><Relationship Id="rId1" Type="http://schemas.openxmlformats.org/officeDocument/2006/relationships/themeOverride" Target="../theme/themeOverride2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29.xlsx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3.xlsm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30.xlsm"/><Relationship Id="rId1" Type="http://schemas.openxmlformats.org/officeDocument/2006/relationships/themeOverride" Target="../theme/themeOverride23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31.xlsx"/><Relationship Id="rId1" Type="http://schemas.openxmlformats.org/officeDocument/2006/relationships/themeOverride" Target="../theme/themeOverride24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32.xlsm"/><Relationship Id="rId1" Type="http://schemas.openxmlformats.org/officeDocument/2006/relationships/themeOverride" Target="../theme/themeOverride25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33.xlsm"/><Relationship Id="rId1" Type="http://schemas.openxmlformats.org/officeDocument/2006/relationships/themeOverride" Target="../theme/themeOverride26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34.xlsm"/><Relationship Id="rId1" Type="http://schemas.openxmlformats.org/officeDocument/2006/relationships/themeOverride" Target="../theme/themeOverride2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35.xlsm"/><Relationship Id="rId1" Type="http://schemas.openxmlformats.org/officeDocument/2006/relationships/themeOverride" Target="../theme/themeOverride28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36.xlsm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4.xlsm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5.xlsm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6.xlsm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9.xlsm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137175925926053"/>
          <c:y val="0.10066423611111153"/>
          <c:w val="0.49758055555555691"/>
          <c:h val="0.74637083333333665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0094C6"/>
              </a:solidFill>
              <a:effectLst/>
            </c:spPr>
          </c:dPt>
          <c:dPt>
            <c:idx val="1"/>
            <c:spPr>
              <a:solidFill>
                <a:srgbClr val="D53C09"/>
              </a:solidFill>
              <a:effectLst/>
            </c:spPr>
          </c:dPt>
          <c:dPt>
            <c:idx val="2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</c:dLbls>
          <c:cat>
            <c:strRef>
              <c:f>Munka1!$A$2:$A$4</c:f>
              <c:strCache>
                <c:ptCount val="2"/>
                <c:pt idx="0">
                  <c:v>Férfi</c:v>
                </c:pt>
                <c:pt idx="1">
                  <c:v>Nő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465.00085016926408</c:v>
                </c:pt>
                <c:pt idx="1">
                  <c:v>534.99951143745568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34900592040243"/>
          <c:y val="0.16011332764198577"/>
          <c:w val="0.27969266322798936"/>
          <c:h val="0.68692185670559991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D53C09"/>
            </a:solidFill>
            <a:effectLst/>
          </c:spPr>
          <c:dPt>
            <c:idx val="1"/>
            <c:spPr>
              <a:solidFill>
                <a:srgbClr val="91C000"/>
              </a:solidFill>
              <a:effectLst/>
            </c:spPr>
          </c:dPt>
          <c:dPt>
            <c:idx val="2"/>
            <c:spPr>
              <a:solidFill>
                <a:sysClr val="window" lastClr="FFFFFF">
                  <a:lumMod val="75000"/>
                </a:sysClr>
              </a:solidFill>
              <a:effectLst/>
            </c:spPr>
          </c:dPt>
          <c:dLbls>
            <c:dLbl>
              <c:idx val="2"/>
              <c:layout>
                <c:manualLayout>
                  <c:x val="-8.3683752844056422E-3"/>
                  <c:y val="7.4311289406194334E-3"/>
                </c:manualLayout>
              </c:layout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</c:dLbls>
          <c:cat>
            <c:strRef>
              <c:f>Munka1!$A$2:$A$4</c:f>
              <c:strCache>
                <c:ptCount val="3"/>
                <c:pt idx="0">
                  <c:v>Igen</c:v>
                </c:pt>
                <c:pt idx="1">
                  <c:v>Nem, csak Vecsésen élt</c:v>
                </c:pt>
                <c:pt idx="2">
                  <c:v>NT/NV</c:v>
                </c:pt>
              </c:strCache>
            </c:strRef>
          </c:cat>
          <c:val>
            <c:numRef>
              <c:f>Munka1!$B$2:$B$4</c:f>
              <c:numCache>
                <c:formatCode>0.0</c:formatCode>
                <c:ptCount val="3"/>
                <c:pt idx="0">
                  <c:v>48.4199346833866</c:v>
                </c:pt>
                <c:pt idx="1">
                  <c:v>50.370859054616382</c:v>
                </c:pt>
                <c:pt idx="2">
                  <c:v>1.2092062619974218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4440658987227E-2"/>
          <c:y val="4.7648994261604807E-2"/>
          <c:w val="0.90511560865784368"/>
          <c:h val="0.42146748046256682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Bp</c:v>
                </c:pt>
              </c:strCache>
            </c:strRef>
          </c:tx>
          <c:spPr>
            <a:solidFill>
              <a:srgbClr val="0094C6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24.30333478565635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Pest megye</c:v>
                </c:pt>
              </c:strCache>
            </c:strRef>
          </c:tx>
          <c:spPr>
            <a:solidFill>
              <a:srgbClr val="FBA52D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7.8873641880975107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ÉK - Mo.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4.9884311114903506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DK - Mo.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4.8870454725337371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DNY - Mo.</c:v>
                </c:pt>
              </c:strCache>
            </c:strRef>
          </c:tx>
          <c:spPr>
            <a:solidFill>
              <a:srgbClr val="006EA6"/>
            </a:solidFill>
            <a:effectLst/>
          </c:spPr>
          <c:dLbls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0.99970142879895341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ÉNY - Mo.</c:v>
                </c:pt>
              </c:strCache>
            </c:strRef>
          </c:tx>
          <c:spPr>
            <a:solidFill>
              <a:srgbClr val="7030A0"/>
            </a:solidFill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0.89732145621226955</c:v>
                </c:pt>
              </c:numCache>
            </c:numRef>
          </c:val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Nem besorolható/külföld</c:v>
                </c:pt>
              </c:strCache>
            </c:strRef>
          </c:tx>
          <c:spPr>
            <a:solidFill>
              <a:srgbClr val="D53C09">
                <a:lumMod val="40000"/>
                <a:lumOff val="60000"/>
              </a:srgbClr>
            </a:solidFill>
          </c:spPr>
          <c:dLbls>
            <c:numFmt formatCode="#,##0" sourceLinked="0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Munka1!$H$2</c:f>
              <c:numCache>
                <c:formatCode>0.0</c:formatCode>
                <c:ptCount val="1"/>
                <c:pt idx="0">
                  <c:v>4.456736240597639</c:v>
                </c:pt>
              </c:numCache>
            </c:numRef>
          </c:val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Csak Vecsésen élt</c:v>
                </c:pt>
              </c:strCache>
            </c:strRef>
          </c:tx>
          <c:spPr>
            <a:solidFill>
              <a:srgbClr val="91C000"/>
            </a:solidFill>
          </c:spPr>
          <c:dLbls>
            <c:numFmt formatCode="#,##0" sourceLinked="0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Munka1!$I$2</c:f>
              <c:numCache>
                <c:formatCode>0.0</c:formatCode>
                <c:ptCount val="1"/>
                <c:pt idx="0">
                  <c:v>51.580065316613855</c:v>
                </c:pt>
              </c:numCache>
            </c:numRef>
          </c:val>
        </c:ser>
        <c:gapWidth val="10"/>
        <c:overlap val="100"/>
        <c:axId val="121526144"/>
        <c:axId val="121527680"/>
      </c:barChart>
      <c:catAx>
        <c:axId val="121526144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1527680"/>
        <c:crosses val="autoZero"/>
        <c:auto val="1"/>
        <c:lblAlgn val="ctr"/>
        <c:lblOffset val="100"/>
      </c:catAx>
      <c:valAx>
        <c:axId val="121527680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1526144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9023907941915783E-3"/>
          <c:y val="0.67746206197870551"/>
          <c:w val="0.9980976092058087"/>
          <c:h val="0.32253793802129405"/>
        </c:manualLayout>
      </c:layout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4440658987227E-2"/>
          <c:y val="4.7648994261604807E-2"/>
          <c:w val="0.90511560865784368"/>
          <c:h val="0.42146748046256682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Főváros</c:v>
                </c:pt>
              </c:strCache>
            </c:strRef>
          </c:tx>
          <c:spPr>
            <a:solidFill>
              <a:srgbClr val="0094C6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24.30333478565635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Megyeszékhely</c:v>
                </c:pt>
              </c:strCache>
            </c:strRef>
          </c:tx>
          <c:spPr>
            <a:solidFill>
              <a:srgbClr val="FBA52D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2.3783377383811848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Város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10.953609649685927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Község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6.3279162690657262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Nem besorolható/külföld</c:v>
                </c:pt>
              </c:strCache>
            </c:strRef>
          </c:tx>
          <c:spPr>
            <a:solidFill>
              <a:srgbClr val="D53C09">
                <a:lumMod val="40000"/>
                <a:lumOff val="60000"/>
              </a:srgbClr>
            </a:solidFill>
            <a:effectLst/>
          </c:spPr>
          <c:dLbls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4.456736240597639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Csak Vecsésen élt</c:v>
                </c:pt>
              </c:strCache>
            </c:strRef>
          </c:tx>
          <c:spPr>
            <a:solidFill>
              <a:srgbClr val="91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51.580065316613855</c:v>
                </c:pt>
              </c:numCache>
            </c:numRef>
          </c:val>
        </c:ser>
        <c:gapWidth val="10"/>
        <c:overlap val="100"/>
        <c:axId val="121764096"/>
        <c:axId val="121782272"/>
      </c:barChart>
      <c:catAx>
        <c:axId val="121764096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1782272"/>
        <c:crosses val="autoZero"/>
        <c:auto val="1"/>
        <c:lblAlgn val="ctr"/>
        <c:lblOffset val="100"/>
      </c:catAx>
      <c:valAx>
        <c:axId val="121782272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1764096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9023907941915792E-3"/>
          <c:y val="0.67746206197870551"/>
          <c:w val="0.9980976092058087"/>
          <c:h val="0.32253793802129405"/>
        </c:manualLayout>
      </c:layout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4"/>
          <c:y val="5.1778555243990325E-2"/>
          <c:w val="0.57895528040851396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73.105591327899958</c:v>
                </c:pt>
                <c:pt idx="2">
                  <c:v>70.130795679800002</c:v>
                </c:pt>
                <c:pt idx="3">
                  <c:v>68.566002318399939</c:v>
                </c:pt>
                <c:pt idx="4">
                  <c:v>70.735318778599975</c:v>
                </c:pt>
                <c:pt idx="5">
                  <c:v>80.533024705100047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21.562618551199989</c:v>
                </c:pt>
                <c:pt idx="2">
                  <c:v>24.622825324700006</c:v>
                </c:pt>
                <c:pt idx="3">
                  <c:v>24.720359447</c:v>
                </c:pt>
                <c:pt idx="4">
                  <c:v>23.7560155404</c:v>
                </c:pt>
                <c:pt idx="5">
                  <c:v>14.104853566799999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4.6059191125999979</c:v>
                </c:pt>
                <c:pt idx="2">
                  <c:v>5.0284732629999986</c:v>
                </c:pt>
                <c:pt idx="3">
                  <c:v>6.288846830099998</c:v>
                </c:pt>
                <c:pt idx="4">
                  <c:v>5.3521790611999975</c:v>
                </c:pt>
                <c:pt idx="5">
                  <c:v>2.7933957788000017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0.72587100780000025</c:v>
                </c:pt>
                <c:pt idx="2">
                  <c:v>0.21790573210000011</c:v>
                </c:pt>
                <c:pt idx="3">
                  <c:v>0.42479140430000001</c:v>
                </c:pt>
                <c:pt idx="4">
                  <c:v>0.15648661960000004</c:v>
                </c:pt>
                <c:pt idx="5">
                  <c:v>2.5687259489000009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3.9931000000000001</c:v>
                </c:pt>
                <c:pt idx="2" formatCode="0.00">
                  <c:v>3.8639000000000001</c:v>
                </c:pt>
                <c:pt idx="3" formatCode="0.00">
                  <c:v>3.872399999999999</c:v>
                </c:pt>
                <c:pt idx="4" formatCode="0.00">
                  <c:v>3.9351999999999991</c:v>
                </c:pt>
                <c:pt idx="5" formatCode="0.00">
                  <c:v>4.2658999999999985</c:v>
                </c:pt>
              </c:numCache>
            </c:numRef>
          </c:val>
        </c:ser>
        <c:gapWidth val="75"/>
        <c:overlap val="100"/>
        <c:axId val="124237696"/>
        <c:axId val="124239232"/>
      </c:barChart>
      <c:catAx>
        <c:axId val="124237696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4239232"/>
        <c:crosses val="autoZero"/>
        <c:auto val="1"/>
        <c:lblAlgn val="ctr"/>
        <c:lblOffset val="100"/>
      </c:catAx>
      <c:valAx>
        <c:axId val="124239232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4237696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46982626930341126"/>
          <c:y val="6.2465686827735671E-2"/>
          <c:w val="0.44781743000777696"/>
          <c:h val="0.88775490715259264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Val val="1"/>
          </c:dLbls>
          <c:cat>
            <c:strRef>
              <c:f>Munka1!$A$2:$A$7</c:f>
              <c:strCache>
                <c:ptCount val="6"/>
                <c:pt idx="0">
                  <c:v>Víz- és csatorna közszolg.</c:v>
                </c:pt>
                <c:pt idx="1">
                  <c:v>Hulladékszállítással kapcs. eszközök beszerzése</c:v>
                </c:pt>
                <c:pt idx="2">
                  <c:v>Polgármesteri hivatali ügyintézés</c:v>
                </c:pt>
                <c:pt idx="3">
                  <c:v>Kulturális programok, fesztiválok</c:v>
                </c:pt>
                <c:pt idx="4">
                  <c:v>Közétkeztetés</c:v>
                </c:pt>
                <c:pt idx="5">
                  <c:v>Temetői szolgáltatások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64.436000000000007</c:v>
                </c:pt>
                <c:pt idx="1">
                  <c:v>40.402000000000001</c:v>
                </c:pt>
                <c:pt idx="2">
                  <c:v>27.064</c:v>
                </c:pt>
                <c:pt idx="3">
                  <c:v>19.148</c:v>
                </c:pt>
                <c:pt idx="4">
                  <c:v>9.6670000000000016</c:v>
                </c:pt>
                <c:pt idx="5">
                  <c:v>4.8499999999999996</c:v>
                </c:pt>
              </c:numCache>
            </c:numRef>
          </c:val>
        </c:ser>
        <c:gapWidth val="10"/>
        <c:overlap val="100"/>
        <c:axId val="124120064"/>
        <c:axId val="124166912"/>
      </c:barChart>
      <c:catAx>
        <c:axId val="124120064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4166912"/>
        <c:crosses val="autoZero"/>
        <c:auto val="1"/>
        <c:lblAlgn val="ctr"/>
        <c:lblOffset val="100"/>
      </c:catAx>
      <c:valAx>
        <c:axId val="124166912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4120064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46982626930341159"/>
          <c:y val="6.2465686827735727E-2"/>
          <c:w val="0.44781743000777696"/>
          <c:h val="0.88775490715259264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3"/>
            </a:solidFill>
            <a:effectLst/>
          </c:spPr>
          <c:dPt>
            <c:idx val="7"/>
            <c:spPr>
              <a:solidFill>
                <a:schemeClr val="bg1">
                  <a:lumMod val="75000"/>
                </a:schemeClr>
              </a:solidFill>
              <a:effectLst/>
            </c:spPr>
          </c:dPt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Val val="1"/>
          </c:dLbls>
          <c:cat>
            <c:strRef>
              <c:f>Munka1!$A$2:$A$9</c:f>
              <c:strCache>
                <c:ptCount val="8"/>
                <c:pt idx="0">
                  <c:v>Közétkeztetés</c:v>
                </c:pt>
                <c:pt idx="1">
                  <c:v>Temetői szolgáltatások</c:v>
                </c:pt>
                <c:pt idx="2">
                  <c:v>Kulturális programok, fesztiválok </c:v>
                </c:pt>
                <c:pt idx="3">
                  <c:v>Polgármesteri hivatali ügyintézés</c:v>
                </c:pt>
                <c:pt idx="4">
                  <c:v>Víz- és csatorna közszolg.</c:v>
                </c:pt>
                <c:pt idx="5">
                  <c:v>Hulladékszállítással kapcs. </c:v>
                </c:pt>
                <c:pt idx="6">
                  <c:v>Egyéb</c:v>
                </c:pt>
                <c:pt idx="7">
                  <c:v>NT/NV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14.255000000000004</c:v>
                </c:pt>
                <c:pt idx="1">
                  <c:v>13.809000000000005</c:v>
                </c:pt>
                <c:pt idx="2">
                  <c:v>11.562000000000005</c:v>
                </c:pt>
                <c:pt idx="3">
                  <c:v>4.7569999999999997</c:v>
                </c:pt>
                <c:pt idx="4">
                  <c:v>1.7289999999999994</c:v>
                </c:pt>
                <c:pt idx="5">
                  <c:v>1.6679999999999993</c:v>
                </c:pt>
                <c:pt idx="6">
                  <c:v>2.323</c:v>
                </c:pt>
                <c:pt idx="7">
                  <c:v>49.895000000000003</c:v>
                </c:pt>
              </c:numCache>
            </c:numRef>
          </c:val>
        </c:ser>
        <c:gapWidth val="10"/>
        <c:overlap val="100"/>
        <c:axId val="124215680"/>
        <c:axId val="124217216"/>
      </c:barChart>
      <c:catAx>
        <c:axId val="124215680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4217216"/>
        <c:crosses val="autoZero"/>
        <c:auto val="1"/>
        <c:lblAlgn val="ctr"/>
        <c:lblOffset val="100"/>
      </c:catAx>
      <c:valAx>
        <c:axId val="124217216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4215680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094441365921637"/>
          <c:y val="2.939223948695258E-2"/>
          <c:w val="0.44264787743916834"/>
          <c:h val="0.92478032915957475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1"/>
            </a:solidFill>
            <a:effectLst/>
          </c:spPr>
          <c:dPt>
            <c:idx val="0"/>
            <c:spPr>
              <a:solidFill>
                <a:schemeClr val="accent2"/>
              </a:solidFill>
              <a:effectLst/>
            </c:spPr>
          </c:dPt>
          <c:dPt>
            <c:idx val="11"/>
            <c:spPr>
              <a:solidFill>
                <a:schemeClr val="bg1">
                  <a:lumMod val="75000"/>
                </a:schemeClr>
              </a:solidFill>
              <a:effectLst/>
            </c:spPr>
          </c:dPt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Val val="1"/>
          </c:dLbls>
          <c:cat>
            <c:strRef>
              <c:f>Munka1!$A$2:$A$13</c:f>
              <c:strCache>
                <c:ptCount val="12"/>
                <c:pt idx="0">
                  <c:v>Nincs ilyen</c:v>
                </c:pt>
                <c:pt idx="1">
                  <c:v>Tömegközlekedés javítása</c:v>
                </c:pt>
                <c:pt idx="2">
                  <c:v>Szelektív hulladékgyűjtés körülményeinek javítása</c:v>
                </c:pt>
                <c:pt idx="3">
                  <c:v>Közbiztonság javítása, rendőrség hatékonyabb jelenléte</c:v>
                </c:pt>
                <c:pt idx="4">
                  <c:v>Utak, járdák rendbetétele, kerékpárút, zebra kialakítása</c:v>
                </c:pt>
                <c:pt idx="5">
                  <c:v>Uszoda, strand építése</c:v>
                </c:pt>
                <c:pt idx="6">
                  <c:v>Több szórakozási lehetőség (mozi)</c:v>
                </c:pt>
                <c:pt idx="7">
                  <c:v>Egészségügyi ellátás javítása</c:v>
                </c:pt>
                <c:pt idx="8">
                  <c:v>Több posta</c:v>
                </c:pt>
                <c:pt idx="9">
                  <c:v>Víz minőségének javítása</c:v>
                </c:pt>
                <c:pt idx="10">
                  <c:v>Egyéb</c:v>
                </c:pt>
                <c:pt idx="11">
                  <c:v>NT/NV</c:v>
                </c:pt>
              </c:strCache>
            </c:strRef>
          </c:cat>
          <c:val>
            <c:numRef>
              <c:f>Munka1!$B$2:$B$13</c:f>
              <c:numCache>
                <c:formatCode>General</c:formatCode>
                <c:ptCount val="12"/>
                <c:pt idx="0">
                  <c:v>66.382999999999981</c:v>
                </c:pt>
                <c:pt idx="1">
                  <c:v>6.3289999999999971</c:v>
                </c:pt>
                <c:pt idx="2">
                  <c:v>4.8539999999999974</c:v>
                </c:pt>
                <c:pt idx="3">
                  <c:v>3.8529999999999989</c:v>
                </c:pt>
                <c:pt idx="4">
                  <c:v>3.4819999999999998</c:v>
                </c:pt>
                <c:pt idx="5">
                  <c:v>3.0030000000000001</c:v>
                </c:pt>
                <c:pt idx="6">
                  <c:v>2.1589999999999998</c:v>
                </c:pt>
                <c:pt idx="7">
                  <c:v>1.819</c:v>
                </c:pt>
                <c:pt idx="8">
                  <c:v>0.82399999999999995</c:v>
                </c:pt>
                <c:pt idx="9">
                  <c:v>0.6790000000000006</c:v>
                </c:pt>
                <c:pt idx="10">
                  <c:v>3.4609999999999999</c:v>
                </c:pt>
                <c:pt idx="11">
                  <c:v>4.907</c:v>
                </c:pt>
              </c:numCache>
            </c:numRef>
          </c:val>
        </c:ser>
        <c:gapWidth val="10"/>
        <c:overlap val="100"/>
        <c:axId val="123716736"/>
        <c:axId val="123718272"/>
      </c:barChart>
      <c:catAx>
        <c:axId val="123716736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1000">
                <a:latin typeface="+mj-lt"/>
              </a:defRPr>
            </a:pPr>
            <a:endParaRPr lang="hu-HU"/>
          </a:p>
        </c:txPr>
        <c:crossAx val="123718272"/>
        <c:crosses val="autoZero"/>
        <c:auto val="1"/>
        <c:lblAlgn val="ctr"/>
        <c:lblOffset val="100"/>
      </c:catAx>
      <c:valAx>
        <c:axId val="123718272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3716736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462730893359885"/>
          <c:y val="4.3172869650212886E-2"/>
          <c:w val="0.40375563979626045"/>
          <c:h val="0.893648692022883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1"/>
            </a:solidFill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6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Munka1!$A$2:$A$12</c:f>
              <c:strCache>
                <c:ptCount val="11"/>
                <c:pt idx="0">
                  <c:v>Helyi újságból, szórólapról, reklámújságból</c:v>
                </c:pt>
                <c:pt idx="1">
                  <c:v>Helyi tévéből (Vecsési Magazin)</c:v>
                </c:pt>
                <c:pt idx="2">
                  <c:v>Szomszédtól</c:v>
                </c:pt>
                <c:pt idx="3">
                  <c:v>Családtagtól</c:v>
                </c:pt>
                <c:pt idx="4">
                  <c:v>Baráttól, ismerőstől, kollégától</c:v>
                </c:pt>
                <c:pt idx="5">
                  <c:v>Vecsés honlapjáról</c:v>
                </c:pt>
                <c:pt idx="6">
                  <c:v>Lakossági fórumon</c:v>
                </c:pt>
                <c:pt idx="7">
                  <c:v>Testületi ülésen elhangzottakból</c:v>
                </c:pt>
                <c:pt idx="8">
                  <c:v>Internetről, közösségi oldalakról</c:v>
                </c:pt>
                <c:pt idx="9">
                  <c:v>Egyéb</c:v>
                </c:pt>
                <c:pt idx="10">
                  <c:v>NT/NV</c:v>
                </c:pt>
              </c:strCache>
            </c:strRef>
          </c:cat>
          <c:val>
            <c:numRef>
              <c:f>Munka1!$B$2:$B$12</c:f>
              <c:numCache>
                <c:formatCode>0.0</c:formatCode>
                <c:ptCount val="11"/>
                <c:pt idx="0">
                  <c:v>91.476087402403067</c:v>
                </c:pt>
                <c:pt idx="1">
                  <c:v>46.32958920677671</c:v>
                </c:pt>
                <c:pt idx="2">
                  <c:v>35.915349888311916</c:v>
                </c:pt>
                <c:pt idx="3">
                  <c:v>35.325370704609682</c:v>
                </c:pt>
                <c:pt idx="4">
                  <c:v>34.895098827410436</c:v>
                </c:pt>
                <c:pt idx="5">
                  <c:v>29.718799912474804</c:v>
                </c:pt>
                <c:pt idx="6">
                  <c:v>7.0412310284958624</c:v>
                </c:pt>
                <c:pt idx="7">
                  <c:v>4.9666144270743704</c:v>
                </c:pt>
                <c:pt idx="8">
                  <c:v>1.8294623477642487</c:v>
                </c:pt>
                <c:pt idx="9">
                  <c:v>1.5083314526448524</c:v>
                </c:pt>
                <c:pt idx="10">
                  <c:v>1.1512083947618481</c:v>
                </c:pt>
              </c:numCache>
            </c:numRef>
          </c:val>
        </c:ser>
        <c:gapWidth val="10"/>
        <c:overlap val="100"/>
        <c:axId val="126208640"/>
        <c:axId val="126214528"/>
      </c:barChart>
      <c:catAx>
        <c:axId val="126208640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1000">
                <a:latin typeface="+mj-lt"/>
              </a:defRPr>
            </a:pPr>
            <a:endParaRPr lang="hu-HU"/>
          </a:p>
        </c:txPr>
        <c:crossAx val="126214528"/>
        <c:crosses val="autoZero"/>
        <c:auto val="1"/>
        <c:lblAlgn val="ctr"/>
        <c:lblOffset val="100"/>
      </c:catAx>
      <c:valAx>
        <c:axId val="126214528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6208640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8154074992628246"/>
          <c:y val="3.6444243177563805E-2"/>
          <c:w val="0.36848797920596627"/>
          <c:h val="0.88191766454943343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1"/>
            </a:solidFill>
            <a:effectLst/>
          </c:spPr>
          <c:dPt>
            <c:idx val="12"/>
            <c:spPr>
              <a:solidFill>
                <a:schemeClr val="bg1">
                  <a:lumMod val="75000"/>
                </a:schemeClr>
              </a:solidFill>
              <a:effectLst/>
            </c:spPr>
          </c:dPt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Val val="1"/>
          </c:dLbls>
          <c:cat>
            <c:strRef>
              <c:f>Munka1!$A$2:$A$11</c:f>
              <c:strCache>
                <c:ptCount val="10"/>
                <c:pt idx="0">
                  <c:v>MÁV állomások és környékének korszerűsítése</c:v>
                </c:pt>
                <c:pt idx="1">
                  <c:v>Közutak javítása</c:v>
                </c:pt>
                <c:pt idx="2">
                  <c:v>Egészségügyi intézmények korszerűsítése</c:v>
                </c:pt>
                <c:pt idx="3">
                  <c:v>Szelektív hulladékgyűjtés</c:v>
                </c:pt>
                <c:pt idx="4">
                  <c:v>Iskola fejlesztése és felújítása</c:v>
                </c:pt>
                <c:pt idx="5">
                  <c:v>Sportberuházások</c:v>
                </c:pt>
                <c:pt idx="6">
                  <c:v>Óvodák fejlesztése és felújítása</c:v>
                </c:pt>
                <c:pt idx="7">
                  <c:v>Bölcsődék létrehozása, fejlesztése</c:v>
                </c:pt>
                <c:pt idx="8">
                  <c:v>Egyéb</c:v>
                </c:pt>
                <c:pt idx="9">
                  <c:v>NT/NV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62.764000000000003</c:v>
                </c:pt>
                <c:pt idx="1">
                  <c:v>61.633000000000003</c:v>
                </c:pt>
                <c:pt idx="2">
                  <c:v>59.063000000000002</c:v>
                </c:pt>
                <c:pt idx="3">
                  <c:v>58.78</c:v>
                </c:pt>
                <c:pt idx="4">
                  <c:v>41.457999999999998</c:v>
                </c:pt>
                <c:pt idx="5">
                  <c:v>36.296000000000028</c:v>
                </c:pt>
                <c:pt idx="6">
                  <c:v>32.534000000000006</c:v>
                </c:pt>
                <c:pt idx="7">
                  <c:v>1.155</c:v>
                </c:pt>
                <c:pt idx="8">
                  <c:v>2.8059999999999987</c:v>
                </c:pt>
                <c:pt idx="9">
                  <c:v>0.91600000000000004</c:v>
                </c:pt>
              </c:numCache>
            </c:numRef>
          </c:val>
        </c:ser>
        <c:gapWidth val="10"/>
        <c:overlap val="100"/>
        <c:axId val="120536448"/>
        <c:axId val="120710272"/>
      </c:barChart>
      <c:catAx>
        <c:axId val="120536448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1000">
                <a:latin typeface="+mj-lt"/>
              </a:defRPr>
            </a:pPr>
            <a:endParaRPr lang="hu-HU"/>
          </a:p>
        </c:txPr>
        <c:crossAx val="120710272"/>
        <c:crosses val="autoZero"/>
        <c:auto val="1"/>
        <c:lblAlgn val="ctr"/>
        <c:lblOffset val="100"/>
      </c:catAx>
      <c:valAx>
        <c:axId val="120710272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0536448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8154074992628213"/>
          <c:y val="3.0390915326408911E-2"/>
          <c:w val="0.3684879792059666"/>
          <c:h val="0.90792057140367743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1"/>
            </a:solidFill>
            <a:effectLst/>
          </c:spPr>
          <c:dPt>
            <c:idx val="0"/>
            <c:spPr>
              <a:solidFill>
                <a:schemeClr val="accent2"/>
              </a:solidFill>
              <a:effectLst/>
            </c:spPr>
          </c:dPt>
          <c:dPt>
            <c:idx val="12"/>
            <c:spPr>
              <a:solidFill>
                <a:schemeClr val="bg1">
                  <a:lumMod val="75000"/>
                </a:schemeClr>
              </a:solidFill>
              <a:effectLst/>
            </c:spPr>
          </c:dPt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Val val="1"/>
          </c:dLbls>
          <c:cat>
            <c:strRef>
              <c:f>Munka1!$A$2:$A$14</c:f>
              <c:strCache>
                <c:ptCount val="13"/>
                <c:pt idx="0">
                  <c:v>Nincs ilyen</c:v>
                </c:pt>
                <c:pt idx="1">
                  <c:v>Uszoda, strand létrehozása</c:v>
                </c:pt>
                <c:pt idx="2">
                  <c:v>Utak, járdák rendbetétele, kerékpárút, zebra kialakítása</c:v>
                </c:pt>
                <c:pt idx="3">
                  <c:v>Tömegközlekedés javítása</c:v>
                </c:pt>
                <c:pt idx="4">
                  <c:v>Parkok, játszóterek, közterületek tisztántartása, létrehozása</c:v>
                </c:pt>
                <c:pt idx="5">
                  <c:v>Több szórakozási lehetőség (mozi, szabadidőközpont)</c:v>
                </c:pt>
                <c:pt idx="6">
                  <c:v>Közbiztonság javítása (rendőrség, polgárőrség)</c:v>
                </c:pt>
                <c:pt idx="7">
                  <c:v>Több sportolási lehetőség, sportpálya fejlesztése</c:v>
                </c:pt>
                <c:pt idx="8">
                  <c:v>Szelektív hulladékgyűjtés körülményeinek javítása</c:v>
                </c:pt>
                <c:pt idx="9">
                  <c:v>Egészségügyi ellátás javítása</c:v>
                </c:pt>
                <c:pt idx="10">
                  <c:v>Több munkahely lehetőség</c:v>
                </c:pt>
                <c:pt idx="11">
                  <c:v>Víz minőségének javítása</c:v>
                </c:pt>
                <c:pt idx="12">
                  <c:v>Több üzlet</c:v>
                </c:pt>
              </c:strCache>
            </c:strRef>
          </c:cat>
          <c:val>
            <c:numRef>
              <c:f>Munka1!$B$2:$B$14</c:f>
              <c:numCache>
                <c:formatCode>General</c:formatCode>
                <c:ptCount val="13"/>
                <c:pt idx="0">
                  <c:v>45.271000000000001</c:v>
                </c:pt>
                <c:pt idx="1">
                  <c:v>10.983000000000002</c:v>
                </c:pt>
                <c:pt idx="2">
                  <c:v>7.6689999999999969</c:v>
                </c:pt>
                <c:pt idx="3">
                  <c:v>6.6969999999999974</c:v>
                </c:pt>
                <c:pt idx="4">
                  <c:v>5.9489999999999998</c:v>
                </c:pt>
                <c:pt idx="5">
                  <c:v>5.0869999999999997</c:v>
                </c:pt>
                <c:pt idx="6">
                  <c:v>4.452</c:v>
                </c:pt>
                <c:pt idx="7">
                  <c:v>4.1769999999999996</c:v>
                </c:pt>
                <c:pt idx="8">
                  <c:v>3.3419999999999987</c:v>
                </c:pt>
                <c:pt idx="9">
                  <c:v>1.655</c:v>
                </c:pt>
                <c:pt idx="10">
                  <c:v>1.1499999999999992</c:v>
                </c:pt>
                <c:pt idx="11">
                  <c:v>0.88100000000000001</c:v>
                </c:pt>
                <c:pt idx="12">
                  <c:v>0.52</c:v>
                </c:pt>
              </c:numCache>
            </c:numRef>
          </c:val>
        </c:ser>
        <c:gapWidth val="10"/>
        <c:overlap val="100"/>
        <c:axId val="126398848"/>
        <c:axId val="126400384"/>
      </c:barChart>
      <c:catAx>
        <c:axId val="126398848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6400384"/>
        <c:crosses val="autoZero"/>
        <c:auto val="1"/>
        <c:lblAlgn val="ctr"/>
        <c:lblOffset val="100"/>
      </c:catAx>
      <c:valAx>
        <c:axId val="126400384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6398848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31157407407506"/>
          <c:y val="0.10066423611111153"/>
          <c:w val="0.49758055555555691"/>
          <c:h val="0.74637083333333665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0094C6"/>
              </a:solidFill>
              <a:effectLst/>
            </c:spPr>
          </c:dPt>
          <c:dPt>
            <c:idx val="1"/>
            <c:spPr>
              <a:solidFill>
                <a:srgbClr val="91C000"/>
              </a:solidFill>
              <a:effectLst/>
            </c:spPr>
          </c:dPt>
          <c:dPt>
            <c:idx val="2"/>
            <c:spPr>
              <a:solidFill>
                <a:srgbClr val="D53C09"/>
              </a:solidFill>
              <a:effectLst/>
            </c:spPr>
          </c:dPt>
          <c:dPt>
            <c:idx val="3"/>
            <c:spPr>
              <a:solidFill>
                <a:srgbClr val="FBA52D"/>
              </a:solidFill>
              <a:effectLst/>
            </c:spPr>
          </c:dPt>
          <c:dPt>
            <c:idx val="4"/>
            <c:spPr>
              <a:solidFill>
                <a:srgbClr val="DB0F86"/>
              </a:solidFill>
              <a:effectLst/>
            </c:spPr>
          </c:dPt>
          <c:dPt>
            <c:idx val="5"/>
            <c:spPr>
              <a:solidFill>
                <a:srgbClr val="F7D112"/>
              </a:solidFill>
              <a:effectLst/>
            </c:spPr>
          </c:dPt>
          <c:dPt>
            <c:idx val="6"/>
            <c:spPr>
              <a:solidFill>
                <a:srgbClr val="872590"/>
              </a:solidFill>
              <a:effectLst/>
            </c:spPr>
          </c:dPt>
          <c:dPt>
            <c:idx val="7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5.7488653555219434E-2"/>
                  <c:y val="4.4097222222222364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6.0514372163388824E-3"/>
                  <c:y val="2.5263741715914866E-17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5.1437216338880494E-2"/>
                  <c:y val="-4.4097222222222364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1.5128593040847203E-2"/>
                  <c:y val="6.6145833333333334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2.4205748865355588E-2"/>
                  <c:y val="0.13229166666666664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4.8411497730711156E-2"/>
                  <c:y val="3.8585069444444446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Munka1!$A$2:$A$9</c:f>
              <c:strCache>
                <c:ptCount val="7"/>
                <c:pt idx="0">
                  <c:v>18-24 éves</c:v>
                </c:pt>
                <c:pt idx="1">
                  <c:v>25-34 éves</c:v>
                </c:pt>
                <c:pt idx="2">
                  <c:v>35-44 éves</c:v>
                </c:pt>
                <c:pt idx="3">
                  <c:v>45-54 éves</c:v>
                </c:pt>
                <c:pt idx="4">
                  <c:v>55-64 éves</c:v>
                </c:pt>
                <c:pt idx="5">
                  <c:v>65-74 éves</c:v>
                </c:pt>
                <c:pt idx="6">
                  <c:v>75 év fölötti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97.727889939699182</c:v>
                </c:pt>
                <c:pt idx="1">
                  <c:v>178.04793712213885</c:v>
                </c:pt>
                <c:pt idx="2">
                  <c:v>223.49125558613238</c:v>
                </c:pt>
                <c:pt idx="3">
                  <c:v>142.98821128580701</c:v>
                </c:pt>
                <c:pt idx="4">
                  <c:v>166.01517639379989</c:v>
                </c:pt>
                <c:pt idx="5">
                  <c:v>118.25068804907536</c:v>
                </c:pt>
                <c:pt idx="6">
                  <c:v>73.479203230070567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04199316679543"/>
          <c:y val="5.1778555243990325E-2"/>
          <c:w val="0.66321775528414761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94.904004518099981</c:v>
                </c:pt>
                <c:pt idx="2">
                  <c:v>96.580596388499899</c:v>
                </c:pt>
                <c:pt idx="3">
                  <c:v>92.011987552299914</c:v>
                </c:pt>
                <c:pt idx="4">
                  <c:v>94.485007520599865</c:v>
                </c:pt>
                <c:pt idx="5">
                  <c:v>95.94442015689998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3.5512142009000001</c:v>
                </c:pt>
                <c:pt idx="2">
                  <c:v>2.9835921472000027</c:v>
                </c:pt>
                <c:pt idx="3">
                  <c:v>5.7190461346000063</c:v>
                </c:pt>
                <c:pt idx="4">
                  <c:v>3.6244994463000002</c:v>
                </c:pt>
                <c:pt idx="5">
                  <c:v>2.3430958770000001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0.98304013350000063</c:v>
                </c:pt>
                <c:pt idx="2">
                  <c:v>0.21790573210000036</c:v>
                </c:pt>
                <c:pt idx="3">
                  <c:v>0.66306139980000001</c:v>
                </c:pt>
                <c:pt idx="4">
                  <c:v>1.5743563943000001</c:v>
                </c:pt>
                <c:pt idx="5">
                  <c:v>1.2168660011999988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0.5617411473000008</c:v>
                </c:pt>
                <c:pt idx="2">
                  <c:v>0.21790573210000036</c:v>
                </c:pt>
                <c:pt idx="3">
                  <c:v>1.6059049129999985</c:v>
                </c:pt>
                <c:pt idx="4">
                  <c:v>0.31613663850000001</c:v>
                </c:pt>
                <c:pt idx="5">
                  <c:v>0.49561796460000046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4.7648999999999955</c:v>
                </c:pt>
                <c:pt idx="2" formatCode="0.00">
                  <c:v>4.7833000000000014</c:v>
                </c:pt>
                <c:pt idx="3" formatCode="0.00">
                  <c:v>4.7288999999999985</c:v>
                </c:pt>
                <c:pt idx="4" formatCode="0.00">
                  <c:v>4.7488999999999999</c:v>
                </c:pt>
                <c:pt idx="5" formatCode="0.00">
                  <c:v>4.7957000000000001</c:v>
                </c:pt>
              </c:numCache>
            </c:numRef>
          </c:val>
        </c:ser>
        <c:gapWidth val="75"/>
        <c:overlap val="100"/>
        <c:axId val="122102144"/>
        <c:axId val="122103680"/>
      </c:barChart>
      <c:catAx>
        <c:axId val="122102144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2103680"/>
        <c:crosses val="autoZero"/>
        <c:auto val="1"/>
        <c:lblAlgn val="ctr"/>
        <c:lblOffset val="100"/>
      </c:catAx>
      <c:valAx>
        <c:axId val="122103680"/>
        <c:scaling>
          <c:orientation val="minMax"/>
          <c:max val="100"/>
          <c:min val="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2102144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4"/>
          <c:y val="5.1778555243990325E-2"/>
          <c:w val="0.62130277065844364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77.900625030900116</c:v>
                </c:pt>
                <c:pt idx="2">
                  <c:v>70.935330505699838</c:v>
                </c:pt>
                <c:pt idx="3">
                  <c:v>77.6833796879</c:v>
                </c:pt>
                <c:pt idx="4">
                  <c:v>81.921790356799875</c:v>
                </c:pt>
                <c:pt idx="5">
                  <c:v>80.081764561300105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6.6700420567999945</c:v>
                </c:pt>
                <c:pt idx="2">
                  <c:v>9.4032293298000003</c:v>
                </c:pt>
                <c:pt idx="3">
                  <c:v>8.1330217386999983</c:v>
                </c:pt>
                <c:pt idx="4">
                  <c:v>5.3395254645000003</c:v>
                </c:pt>
                <c:pt idx="5">
                  <c:v>5.0468157722999942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4.9524442548999943</c:v>
                </c:pt>
                <c:pt idx="2">
                  <c:v>9.1853235977000001</c:v>
                </c:pt>
                <c:pt idx="3">
                  <c:v>4.1648898082999857</c:v>
                </c:pt>
                <c:pt idx="4">
                  <c:v>3.9311458871999987</c:v>
                </c:pt>
                <c:pt idx="5">
                  <c:v>4.0555798428999941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10.476888657100011</c:v>
                </c:pt>
                <c:pt idx="2">
                  <c:v>10.476116566600011</c:v>
                </c:pt>
                <c:pt idx="3">
                  <c:v>10.018708764899998</c:v>
                </c:pt>
                <c:pt idx="4">
                  <c:v>8.8075382911000109</c:v>
                </c:pt>
                <c:pt idx="5">
                  <c:v>10.815839823200019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4.4766000000000066</c:v>
                </c:pt>
                <c:pt idx="2" formatCode="0.00">
                  <c:v>4.2053000000000003</c:v>
                </c:pt>
                <c:pt idx="3" formatCode="0.00">
                  <c:v>4.4712000000000076</c:v>
                </c:pt>
                <c:pt idx="4" formatCode="0.00">
                  <c:v>4.5499000000000001</c:v>
                </c:pt>
                <c:pt idx="5" formatCode="0.00">
                  <c:v>4.5780000000000003</c:v>
                </c:pt>
              </c:numCache>
            </c:numRef>
          </c:val>
        </c:ser>
        <c:gapWidth val="75"/>
        <c:overlap val="100"/>
        <c:axId val="124599680"/>
        <c:axId val="125941632"/>
      </c:barChart>
      <c:catAx>
        <c:axId val="124599680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5941632"/>
        <c:crosses val="autoZero"/>
        <c:auto val="1"/>
        <c:lblAlgn val="ctr"/>
        <c:lblOffset val="100"/>
      </c:catAx>
      <c:valAx>
        <c:axId val="125941632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4599680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4"/>
          <c:y val="5.1778555243990325E-2"/>
          <c:w val="0.62130277065844364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92.71124344960019</c:v>
                </c:pt>
                <c:pt idx="2">
                  <c:v>92.423746053899848</c:v>
                </c:pt>
                <c:pt idx="3">
                  <c:v>91.162404743599865</c:v>
                </c:pt>
                <c:pt idx="4">
                  <c:v>93.076627943299982</c:v>
                </c:pt>
                <c:pt idx="5">
                  <c:v>92.789440117699783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2.9628768589000001</c:v>
                </c:pt>
                <c:pt idx="2">
                  <c:v>4.3747560666999901</c:v>
                </c:pt>
                <c:pt idx="3">
                  <c:v>3.356819117199997</c:v>
                </c:pt>
                <c:pt idx="4">
                  <c:v>2.9858993707999999</c:v>
                </c:pt>
                <c:pt idx="5">
                  <c:v>2.0277899214000001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1.8719700008</c:v>
                </c:pt>
                <c:pt idx="2">
                  <c:v>1.8940634864000001</c:v>
                </c:pt>
                <c:pt idx="3">
                  <c:v>3.0252884171999987</c:v>
                </c:pt>
                <c:pt idx="4">
                  <c:v>1.730843014</c:v>
                </c:pt>
                <c:pt idx="5">
                  <c:v>1.1715479384000016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2.4539096902999997</c:v>
                </c:pt>
                <c:pt idx="2">
                  <c:v>1.307434392799997</c:v>
                </c:pt>
                <c:pt idx="3">
                  <c:v>2.4554877217</c:v>
                </c:pt>
                <c:pt idx="4">
                  <c:v>2.2066296715</c:v>
                </c:pt>
                <c:pt idx="5">
                  <c:v>4.0112220221000063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4.7765000000000004</c:v>
                </c:pt>
                <c:pt idx="2" formatCode="0.00">
                  <c:v>4.7313000000000063</c:v>
                </c:pt>
                <c:pt idx="3" formatCode="0.00">
                  <c:v>4.7158999999999995</c:v>
                </c:pt>
                <c:pt idx="4" formatCode="0.00">
                  <c:v>4.7972999999999999</c:v>
                </c:pt>
                <c:pt idx="5" formatCode="0.00">
                  <c:v>4.8473999999999995</c:v>
                </c:pt>
              </c:numCache>
            </c:numRef>
          </c:val>
        </c:ser>
        <c:gapWidth val="75"/>
        <c:overlap val="100"/>
        <c:axId val="126971264"/>
        <c:axId val="127390848"/>
      </c:barChart>
      <c:catAx>
        <c:axId val="126971264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7390848"/>
        <c:crosses val="autoZero"/>
        <c:auto val="1"/>
        <c:lblAlgn val="ctr"/>
        <c:lblOffset val="100"/>
      </c:catAx>
      <c:valAx>
        <c:axId val="127390848"/>
        <c:scaling>
          <c:orientation val="minMax"/>
          <c:max val="100"/>
          <c:min val="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6971264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786138873336771"/>
          <c:y val="5.1778555243990325E-2"/>
          <c:w val="0.52692675140267076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Munka1!$A$2:$A$10</c:f>
              <c:strCache>
                <c:ptCount val="9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Van gyermek a háztartásban</c:v>
                </c:pt>
                <c:pt idx="8">
                  <c:v>Nincs gyermek a háztartásban</c:v>
                </c:pt>
              </c:strCache>
            </c:strRef>
          </c:cat>
          <c:val>
            <c:numRef>
              <c:f>Munka1!$B$2:$B$10</c:f>
              <c:numCache>
                <c:formatCode>General</c:formatCode>
                <c:ptCount val="9"/>
                <c:pt idx="0">
                  <c:v>43.999250397000012</c:v>
                </c:pt>
                <c:pt idx="2">
                  <c:v>51.944248961699977</c:v>
                </c:pt>
                <c:pt idx="3">
                  <c:v>46.953955523799998</c:v>
                </c:pt>
                <c:pt idx="4">
                  <c:v>42.907487726999975</c:v>
                </c:pt>
                <c:pt idx="5">
                  <c:v>32.358803828100001</c:v>
                </c:pt>
                <c:pt idx="7" formatCode="#,##0.0">
                  <c:v>49.289368337039093</c:v>
                </c:pt>
                <c:pt idx="8" formatCode="#,##0.0">
                  <c:v>41.635660564179936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Munka1!$A$2:$A$10</c:f>
              <c:strCache>
                <c:ptCount val="9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Van gyermek a háztartásban</c:v>
                </c:pt>
                <c:pt idx="8">
                  <c:v>Nincs gyermek a háztartásban</c:v>
                </c:pt>
              </c:strCache>
            </c:strRef>
          </c:cat>
          <c:val>
            <c:numRef>
              <c:f>Munka1!$C$2:$C$10</c:f>
              <c:numCache>
                <c:formatCode>General</c:formatCode>
                <c:ptCount val="9"/>
                <c:pt idx="0">
                  <c:v>10.996748734300002</c:v>
                </c:pt>
                <c:pt idx="2">
                  <c:v>15.957042717900006</c:v>
                </c:pt>
                <c:pt idx="3">
                  <c:v>13.852067873300008</c:v>
                </c:pt>
                <c:pt idx="4">
                  <c:v>10.544708103599998</c:v>
                </c:pt>
                <c:pt idx="5">
                  <c:v>4.9561796467999972</c:v>
                </c:pt>
                <c:pt idx="7" formatCode="#,##0.0">
                  <c:v>17.568917075094326</c:v>
                </c:pt>
                <c:pt idx="8" formatCode="#,##0.0">
                  <c:v>8.239767720277106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Munka1!$A$2:$A$10</c:f>
              <c:strCache>
                <c:ptCount val="9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Van gyermek a háztartásban</c:v>
                </c:pt>
                <c:pt idx="8">
                  <c:v>Nincs gyermek a háztartásban</c:v>
                </c:pt>
              </c:strCache>
            </c:strRef>
          </c:cat>
          <c:val>
            <c:numRef>
              <c:f>Munka1!$D$2:$D$10</c:f>
              <c:numCache>
                <c:formatCode>General</c:formatCode>
                <c:ptCount val="9"/>
                <c:pt idx="0">
                  <c:v>3.7720646813999998</c:v>
                </c:pt>
                <c:pt idx="2">
                  <c:v>4.4418441694000004</c:v>
                </c:pt>
                <c:pt idx="3">
                  <c:v>5.8123068388999943</c:v>
                </c:pt>
                <c:pt idx="4">
                  <c:v>2.9858993707999999</c:v>
                </c:pt>
                <c:pt idx="5">
                  <c:v>0.90156004569999959</c:v>
                </c:pt>
                <c:pt idx="7" formatCode="#,##0.0">
                  <c:v>5.9315607299190987</c:v>
                </c:pt>
                <c:pt idx="8" formatCode="#,##0.0">
                  <c:v>2.8326870090708853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Munka1!$A$2:$A$10</c:f>
              <c:strCache>
                <c:ptCount val="9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Van gyermek a háztartásban</c:v>
                </c:pt>
                <c:pt idx="8">
                  <c:v>Nincs gyermek a háztartásban</c:v>
                </c:pt>
              </c:strCache>
            </c:strRef>
          </c:cat>
          <c:val>
            <c:numRef>
              <c:f>Munka1!$E$2:$E$10</c:f>
              <c:numCache>
                <c:formatCode>General</c:formatCode>
                <c:ptCount val="9"/>
                <c:pt idx="0">
                  <c:v>41.231936187100011</c:v>
                </c:pt>
                <c:pt idx="2">
                  <c:v>27.65686415070002</c:v>
                </c:pt>
                <c:pt idx="3">
                  <c:v>33.381669763699939</c:v>
                </c:pt>
                <c:pt idx="4">
                  <c:v>43.561904798400001</c:v>
                </c:pt>
                <c:pt idx="5">
                  <c:v>61.783456479199998</c:v>
                </c:pt>
                <c:pt idx="7" formatCode="#,##0.0">
                  <c:v>27.210153857000005</c:v>
                </c:pt>
                <c:pt idx="8" formatCode="#,##0.0">
                  <c:v>47.291884705999998</c:v>
                </c:pt>
              </c:numCache>
            </c:numRef>
          </c:val>
        </c:ser>
        <c:gapWidth val="75"/>
        <c:overlap val="100"/>
        <c:axId val="127510784"/>
        <c:axId val="127520768"/>
      </c:barChart>
      <c:catAx>
        <c:axId val="127510784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900">
                <a:latin typeface="+mn-lt"/>
              </a:defRPr>
            </a:pPr>
            <a:endParaRPr lang="hu-HU"/>
          </a:p>
        </c:txPr>
        <c:crossAx val="127520768"/>
        <c:crosses val="autoZero"/>
        <c:auto val="1"/>
        <c:lblAlgn val="ctr"/>
        <c:lblOffset val="100"/>
      </c:catAx>
      <c:valAx>
        <c:axId val="127520768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7510784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062992125984304"/>
          <c:y val="5.1778555243990325E-2"/>
          <c:w val="0.54868548012436413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Munka1!$A$2:$A$10</c:f>
              <c:strCache>
                <c:ptCount val="9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Van óvodás a háztartásban</c:v>
                </c:pt>
                <c:pt idx="8">
                  <c:v>Nincs óvodás a háztartásban</c:v>
                </c:pt>
              </c:strCache>
            </c:strRef>
          </c:cat>
          <c:val>
            <c:numRef>
              <c:f>Munka1!$B$2:$B$10</c:f>
              <c:numCache>
                <c:formatCode>General</c:formatCode>
                <c:ptCount val="9"/>
                <c:pt idx="0">
                  <c:v>46.267937213800003</c:v>
                </c:pt>
                <c:pt idx="2">
                  <c:v>49.379826854799994</c:v>
                </c:pt>
                <c:pt idx="3">
                  <c:v>55.366759375699999</c:v>
                </c:pt>
                <c:pt idx="4">
                  <c:v>42.115564430999996</c:v>
                </c:pt>
                <c:pt idx="5">
                  <c:v>34.295957624000025</c:v>
                </c:pt>
                <c:pt idx="7" formatCode="#,##0.0">
                  <c:v>66.272330164146808</c:v>
                </c:pt>
                <c:pt idx="8" formatCode="#,##0.0">
                  <c:v>44.287109425869474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Munka1!$A$2:$A$10</c:f>
              <c:strCache>
                <c:ptCount val="9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Van óvodás a háztartásban</c:v>
                </c:pt>
                <c:pt idx="8">
                  <c:v>Nincs óvodás a háztartásban</c:v>
                </c:pt>
              </c:strCache>
            </c:strRef>
          </c:cat>
          <c:val>
            <c:numRef>
              <c:f>Munka1!$C$2:$C$10</c:f>
              <c:numCache>
                <c:formatCode>General</c:formatCode>
                <c:ptCount val="9"/>
                <c:pt idx="0">
                  <c:v>6.3217981513000003</c:v>
                </c:pt>
                <c:pt idx="2">
                  <c:v>11.297292816300002</c:v>
                </c:pt>
                <c:pt idx="3">
                  <c:v>7.5632210432000004</c:v>
                </c:pt>
                <c:pt idx="4">
                  <c:v>5.9781255399999971</c:v>
                </c:pt>
                <c:pt idx="5">
                  <c:v>1.3518599475999993</c:v>
                </c:pt>
                <c:pt idx="7" formatCode="#,##0.0">
                  <c:v>10.953418487904647</c:v>
                </c:pt>
                <c:pt idx="8" formatCode="#,##0.0">
                  <c:v>6.0071352932889308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Munka1!$A$2:$A$10</c:f>
              <c:strCache>
                <c:ptCount val="9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Van óvodás a háztartásban</c:v>
                </c:pt>
                <c:pt idx="8">
                  <c:v>Nincs óvodás a háztartásban</c:v>
                </c:pt>
              </c:strCache>
            </c:strRef>
          </c:cat>
          <c:val>
            <c:numRef>
              <c:f>Munka1!$D$2:$D$10</c:f>
              <c:numCache>
                <c:formatCode>General</c:formatCode>
                <c:ptCount val="9"/>
                <c:pt idx="0">
                  <c:v>1.6895640490999992</c:v>
                </c:pt>
                <c:pt idx="2">
                  <c:v>2.9165040443999999</c:v>
                </c:pt>
                <c:pt idx="3">
                  <c:v>2.9320277128000001</c:v>
                </c:pt>
                <c:pt idx="4">
                  <c:v>1.4178697746999991</c:v>
                </c:pt>
                <c:pt idx="5">
                  <c:v>0.18031200910000009</c:v>
                </c:pt>
                <c:pt idx="7" formatCode="#,##0.0">
                  <c:v>5.6316738505441712</c:v>
                </c:pt>
                <c:pt idx="8" formatCode="#,##0.0">
                  <c:v>1.3642738212409331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Munka1!$A$2:$A$10</c:f>
              <c:strCache>
                <c:ptCount val="9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Van óvodás a háztartásban</c:v>
                </c:pt>
                <c:pt idx="8">
                  <c:v>Nincs óvodás a háztartásban</c:v>
                </c:pt>
              </c:strCache>
            </c:strRef>
          </c:cat>
          <c:val>
            <c:numRef>
              <c:f>Munka1!$E$2:$E$10</c:f>
              <c:numCache>
                <c:formatCode>General</c:formatCode>
                <c:ptCount val="9"/>
                <c:pt idx="0">
                  <c:v>45.720700585600007</c:v>
                </c:pt>
                <c:pt idx="2">
                  <c:v>36.406376284100013</c:v>
                </c:pt>
                <c:pt idx="3">
                  <c:v>34.137991868</c:v>
                </c:pt>
                <c:pt idx="4">
                  <c:v>50.488440254099999</c:v>
                </c:pt>
                <c:pt idx="5">
                  <c:v>64.171870418999944</c:v>
                </c:pt>
                <c:pt idx="7" formatCode="#,##0.0">
                  <c:v>17.142577497000001</c:v>
                </c:pt>
                <c:pt idx="8" formatCode="#,##0.0">
                  <c:v>48.341481458999951</c:v>
                </c:pt>
              </c:numCache>
            </c:numRef>
          </c:val>
        </c:ser>
        <c:gapWidth val="75"/>
        <c:overlap val="100"/>
        <c:axId val="127540224"/>
        <c:axId val="127800064"/>
      </c:barChart>
      <c:catAx>
        <c:axId val="127540224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900">
                <a:latin typeface="+mn-lt"/>
              </a:defRPr>
            </a:pPr>
            <a:endParaRPr lang="hu-HU"/>
          </a:p>
        </c:txPr>
        <c:crossAx val="127800064"/>
        <c:crosses val="autoZero"/>
        <c:auto val="1"/>
        <c:lblAlgn val="ctr"/>
        <c:lblOffset val="100"/>
      </c:catAx>
      <c:valAx>
        <c:axId val="127800064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7540224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29316616373033"/>
          <c:y val="5.1778555243990325E-2"/>
          <c:w val="0.6587907204166713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 formatCode="#,##0.0">
                  <c:v>53.964066580829027</c:v>
                </c:pt>
                <c:pt idx="2" formatCode="#,##0.0">
                  <c:v>59.654679113367003</c:v>
                </c:pt>
                <c:pt idx="3" formatCode="#,##0.0">
                  <c:v>50.73556604551662</c:v>
                </c:pt>
                <c:pt idx="4" formatCode="#,##0.0">
                  <c:v>51.721352816598966</c:v>
                </c:pt>
                <c:pt idx="5" formatCode="#,##0.0">
                  <c:v>53.357951079722049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 formatCode="#,##0.0">
                  <c:v>20.813149899209044</c:v>
                </c:pt>
                <c:pt idx="2" formatCode="#,##0.0">
                  <c:v>15.504589829750252</c:v>
                </c:pt>
                <c:pt idx="3" formatCode="#,##0.0">
                  <c:v>25.766700133724491</c:v>
                </c:pt>
                <c:pt idx="4" formatCode="#,##0.0">
                  <c:v>23.267575286279364</c:v>
                </c:pt>
                <c:pt idx="5" formatCode="#,##0.0">
                  <c:v>15.681383344521812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 formatCode="#,##0.0">
                  <c:v>20.887292868485059</c:v>
                </c:pt>
                <c:pt idx="2" formatCode="#,##0.0">
                  <c:v>22.142132744539133</c:v>
                </c:pt>
                <c:pt idx="3" formatCode="#,##0.0">
                  <c:v>20.658966812259184</c:v>
                </c:pt>
                <c:pt idx="4" formatCode="#,##0.0">
                  <c:v>22.338145765666869</c:v>
                </c:pt>
                <c:pt idx="5" formatCode="#,##0.0">
                  <c:v>19.782281250291017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 formatCode="#,##0.0">
                  <c:v>4.335490651399998</c:v>
                </c:pt>
                <c:pt idx="2" formatCode="#,##0.0">
                  <c:v>2.6985983123000001</c:v>
                </c:pt>
                <c:pt idx="3" formatCode="#,##0.0">
                  <c:v>2.838767008</c:v>
                </c:pt>
                <c:pt idx="4" formatCode="#,##0.0">
                  <c:v>2.6729261313999997</c:v>
                </c:pt>
                <c:pt idx="5" formatCode="#,##0.0">
                  <c:v>11.178384325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3.57856205807348</c:v>
                </c:pt>
                <c:pt idx="2" formatCode="0.00">
                  <c:v>3.6079232006979618</c:v>
                </c:pt>
                <c:pt idx="3" formatCode="0.00">
                  <c:v>3.5038365064505608</c:v>
                </c:pt>
                <c:pt idx="4" formatCode="0.00">
                  <c:v>3.5490717033802599</c:v>
                </c:pt>
                <c:pt idx="5" formatCode="0.00">
                  <c:v>3.6540338315310299</c:v>
                </c:pt>
              </c:numCache>
            </c:numRef>
          </c:val>
        </c:ser>
        <c:gapWidth val="75"/>
        <c:overlap val="100"/>
        <c:axId val="127968768"/>
        <c:axId val="127970304"/>
      </c:barChart>
      <c:catAx>
        <c:axId val="127968768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7970304"/>
        <c:crosses val="autoZero"/>
        <c:auto val="1"/>
        <c:lblAlgn val="ctr"/>
        <c:lblOffset val="100"/>
      </c:catAx>
      <c:valAx>
        <c:axId val="127970304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7968768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28"/>
          <c:w val="0.89208513888004959"/>
          <c:h val="0.17603729522784348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4"/>
          <c:y val="5.1778555243990325E-2"/>
          <c:w val="0.62130277065844364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67.161082753799874</c:v>
                </c:pt>
                <c:pt idx="2">
                  <c:v>65.688951510399846</c:v>
                </c:pt>
                <c:pt idx="3">
                  <c:v>69.591870066599839</c:v>
                </c:pt>
                <c:pt idx="4">
                  <c:v>64.629177211399849</c:v>
                </c:pt>
                <c:pt idx="5">
                  <c:v>69.490594568000105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18.991655669000021</c:v>
                </c:pt>
                <c:pt idx="2">
                  <c:v>22.225862271199972</c:v>
                </c:pt>
                <c:pt idx="3">
                  <c:v>17.353896281699999</c:v>
                </c:pt>
                <c:pt idx="4">
                  <c:v>22.1626787509</c:v>
                </c:pt>
                <c:pt idx="5">
                  <c:v>14.5107956479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8.134191625699998</c:v>
                </c:pt>
                <c:pt idx="2">
                  <c:v>8.883688338800015</c:v>
                </c:pt>
                <c:pt idx="3">
                  <c:v>7.4699603387</c:v>
                </c:pt>
                <c:pt idx="4">
                  <c:v>9.5994615871000004</c:v>
                </c:pt>
                <c:pt idx="5">
                  <c:v>5.722745746099994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5.7130699512999996</c:v>
                </c:pt>
                <c:pt idx="2">
                  <c:v>3.2014978793000002</c:v>
                </c:pt>
                <c:pt idx="3">
                  <c:v>5.5842733125999997</c:v>
                </c:pt>
                <c:pt idx="4">
                  <c:v>3.6086824503999999</c:v>
                </c:pt>
                <c:pt idx="5">
                  <c:v>10.275864037700011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4.0180999999999996</c:v>
                </c:pt>
                <c:pt idx="2" formatCode="0.00">
                  <c:v>3.932899999999997</c:v>
                </c:pt>
                <c:pt idx="3" formatCode="0.00">
                  <c:v>4.0214999999999996</c:v>
                </c:pt>
                <c:pt idx="4" formatCode="0.00">
                  <c:v>3.9409000000000001</c:v>
                </c:pt>
                <c:pt idx="5" formatCode="0.00">
                  <c:v>4.2210000000000001</c:v>
                </c:pt>
              </c:numCache>
            </c:numRef>
          </c:val>
        </c:ser>
        <c:gapWidth val="75"/>
        <c:overlap val="100"/>
        <c:axId val="128135168"/>
        <c:axId val="128136704"/>
      </c:barChart>
      <c:catAx>
        <c:axId val="128135168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8136704"/>
        <c:crosses val="autoZero"/>
        <c:auto val="1"/>
        <c:lblAlgn val="ctr"/>
        <c:lblOffset val="100"/>
      </c:catAx>
      <c:valAx>
        <c:axId val="128136704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8135168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46611928468529978"/>
          <c:y val="2.6482006702574851E-2"/>
          <c:w val="0.48390935335875207"/>
          <c:h val="0.89103149065518683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1"/>
            </a:solidFill>
            <a:effectLst/>
          </c:spPr>
          <c:dPt>
            <c:idx val="13"/>
            <c:spPr>
              <a:solidFill>
                <a:schemeClr val="accent3"/>
              </a:solidFill>
              <a:effectLst/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  <a:effectLst/>
            </c:spPr>
          </c:dPt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Val val="1"/>
          </c:dLbls>
          <c:cat>
            <c:strRef>
              <c:f>Munka1!$A$2:$A$16</c:f>
              <c:strCache>
                <c:ptCount val="15"/>
                <c:pt idx="0">
                  <c:v>Vecsési Futball Club</c:v>
                </c:pt>
                <c:pt idx="1">
                  <c:v>Kézilabda Szakosztály</c:v>
                </c:pt>
                <c:pt idx="2">
                  <c:v>Vecsési Box Club</c:v>
                </c:pt>
                <c:pt idx="3">
                  <c:v>Asztalitenisz Szakosztály</c:v>
                </c:pt>
                <c:pt idx="4">
                  <c:v>Karate Szakosztály</c:v>
                </c:pt>
                <c:pt idx="5">
                  <c:v>Úszó és Vízilabda Szakosztály</c:v>
                </c:pt>
                <c:pt idx="6">
                  <c:v>Darts</c:v>
                </c:pt>
                <c:pt idx="7">
                  <c:v>Fogathajtás</c:v>
                </c:pt>
                <c:pt idx="8">
                  <c:v>Postagalamb Szakosztály</c:v>
                </c:pt>
                <c:pt idx="9">
                  <c:v>Tánc</c:v>
                </c:pt>
                <c:pt idx="10">
                  <c:v>Birkózás</c:v>
                </c:pt>
                <c:pt idx="11">
                  <c:v>Kosárlabda Szakosztály</c:v>
                </c:pt>
                <c:pt idx="12">
                  <c:v>Egyéb</c:v>
                </c:pt>
                <c:pt idx="13">
                  <c:v>Nem ismer egyet sem</c:v>
                </c:pt>
                <c:pt idx="14">
                  <c:v>NT/NV</c:v>
                </c:pt>
              </c:strCache>
            </c:strRef>
          </c:cat>
          <c:val>
            <c:numRef>
              <c:f>Munka1!$B$2:$B$16</c:f>
              <c:numCache>
                <c:formatCode>General</c:formatCode>
                <c:ptCount val="15"/>
                <c:pt idx="0">
                  <c:v>74.296999999999997</c:v>
                </c:pt>
                <c:pt idx="1">
                  <c:v>50.588000000000001</c:v>
                </c:pt>
                <c:pt idx="2">
                  <c:v>47.083000000000006</c:v>
                </c:pt>
                <c:pt idx="3">
                  <c:v>14.429</c:v>
                </c:pt>
                <c:pt idx="4">
                  <c:v>11.988</c:v>
                </c:pt>
                <c:pt idx="5">
                  <c:v>8.4560000000000048</c:v>
                </c:pt>
                <c:pt idx="6">
                  <c:v>5.4930000000000003</c:v>
                </c:pt>
                <c:pt idx="7">
                  <c:v>4.2969999999999997</c:v>
                </c:pt>
                <c:pt idx="8">
                  <c:v>2.6269999999999998</c:v>
                </c:pt>
                <c:pt idx="9">
                  <c:v>2.2319999999999998</c:v>
                </c:pt>
                <c:pt idx="10">
                  <c:v>2.0470000000000002</c:v>
                </c:pt>
                <c:pt idx="11">
                  <c:v>1.56</c:v>
                </c:pt>
                <c:pt idx="12">
                  <c:v>5.5969999999999995</c:v>
                </c:pt>
                <c:pt idx="13">
                  <c:v>17.064</c:v>
                </c:pt>
                <c:pt idx="14">
                  <c:v>0.73900000000000032</c:v>
                </c:pt>
              </c:numCache>
            </c:numRef>
          </c:val>
        </c:ser>
        <c:gapWidth val="10"/>
        <c:overlap val="100"/>
        <c:axId val="128079744"/>
        <c:axId val="128081280"/>
      </c:barChart>
      <c:catAx>
        <c:axId val="128079744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8081280"/>
        <c:crosses val="autoZero"/>
        <c:auto val="1"/>
        <c:lblAlgn val="ctr"/>
        <c:lblOffset val="100"/>
      </c:catAx>
      <c:valAx>
        <c:axId val="128081280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8079744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29316616373044"/>
          <c:y val="5.1778555243990325E-2"/>
          <c:w val="0.65879072041667086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72.567235799299993</c:v>
                </c:pt>
                <c:pt idx="2">
                  <c:v>75.175910366999858</c:v>
                </c:pt>
                <c:pt idx="3">
                  <c:v>75.279640552899863</c:v>
                </c:pt>
                <c:pt idx="4">
                  <c:v>68.174591678300004</c:v>
                </c:pt>
                <c:pt idx="5">
                  <c:v>68.994976603300088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8.9417540783000007</c:v>
                </c:pt>
                <c:pt idx="2">
                  <c:v>7.8612477809000065</c:v>
                </c:pt>
                <c:pt idx="3">
                  <c:v>7.8947517430999943</c:v>
                </c:pt>
                <c:pt idx="4">
                  <c:v>11.339794798800011</c:v>
                </c:pt>
                <c:pt idx="5">
                  <c:v>8.6520957134000067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dLbl>
              <c:idx val="5"/>
              <c:delete val="1"/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1.5607511224999999</c:v>
                </c:pt>
                <c:pt idx="2">
                  <c:v>2.5477806828000027</c:v>
                </c:pt>
                <c:pt idx="3">
                  <c:v>1.0878528042000013</c:v>
                </c:pt>
                <c:pt idx="4">
                  <c:v>1.414706375499998</c:v>
                </c:pt>
                <c:pt idx="5">
                  <c:v>0.49561796460000046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16.930258999599999</c:v>
                </c:pt>
                <c:pt idx="2">
                  <c:v>14.415061168999999</c:v>
                </c:pt>
                <c:pt idx="3">
                  <c:v>15.737754899500002</c:v>
                </c:pt>
                <c:pt idx="4">
                  <c:v>19.070907147200021</c:v>
                </c:pt>
                <c:pt idx="5">
                  <c:v>21.857309718400021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4.4169999999999998</c:v>
                </c:pt>
                <c:pt idx="2" formatCode="0.00">
                  <c:v>4.4018000000000024</c:v>
                </c:pt>
                <c:pt idx="3" formatCode="0.00">
                  <c:v>4.4270999999999985</c:v>
                </c:pt>
                <c:pt idx="4" formatCode="0.00">
                  <c:v>4.3411</c:v>
                </c:pt>
                <c:pt idx="5" formatCode="0.00">
                  <c:v>4.5230999999999995</c:v>
                </c:pt>
              </c:numCache>
            </c:numRef>
          </c:val>
        </c:ser>
        <c:gapWidth val="75"/>
        <c:overlap val="100"/>
        <c:axId val="128393600"/>
        <c:axId val="128395136"/>
      </c:barChart>
      <c:catAx>
        <c:axId val="128393600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8395136"/>
        <c:crosses val="autoZero"/>
        <c:auto val="1"/>
        <c:lblAlgn val="ctr"/>
        <c:lblOffset val="100"/>
      </c:catAx>
      <c:valAx>
        <c:axId val="128395136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8393600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32193211337192"/>
          <c:y val="4.7648994261604807E-2"/>
          <c:w val="0.66305808026752211"/>
          <c:h val="0.6773299533809668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60.175000000000011</c:v>
                </c:pt>
                <c:pt idx="2">
                  <c:v>68.907090813799869</c:v>
                </c:pt>
                <c:pt idx="3">
                  <c:v>62.401691841099996</c:v>
                </c:pt>
                <c:pt idx="4">
                  <c:v>61.787110863600006</c:v>
                </c:pt>
                <c:pt idx="5">
                  <c:v>45.829204516099999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39.786000000000001</c:v>
                </c:pt>
                <c:pt idx="2">
                  <c:v>31.092909186100002</c:v>
                </c:pt>
                <c:pt idx="3">
                  <c:v>37.598308158800045</c:v>
                </c:pt>
                <c:pt idx="4">
                  <c:v>38.212889136299999</c:v>
                </c:pt>
                <c:pt idx="5">
                  <c:v>53.990483474599998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dLbl>
              <c:idx val="0"/>
              <c:delete val="1"/>
            </c:dLbl>
            <c:dLbl>
              <c:idx val="5"/>
              <c:delete val="1"/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3.6999999999999998E-2</c:v>
                </c:pt>
                <c:pt idx="5">
                  <c:v>0.18031200910000017</c:v>
                </c:pt>
              </c:numCache>
            </c:numRef>
          </c:val>
        </c:ser>
        <c:gapWidth val="10"/>
        <c:overlap val="100"/>
        <c:axId val="128724992"/>
        <c:axId val="128726528"/>
      </c:barChart>
      <c:catAx>
        <c:axId val="128724992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8726528"/>
        <c:crosses val="autoZero"/>
        <c:auto val="1"/>
        <c:lblAlgn val="ctr"/>
        <c:lblOffset val="100"/>
      </c:catAx>
      <c:valAx>
        <c:axId val="128726528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8724992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5185355533069729E-2"/>
          <c:y val="0.82366927397581635"/>
          <c:w val="0.92571904632420565"/>
          <c:h val="0.15013030758145396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306610123053892"/>
          <c:y val="0.16129774305555555"/>
          <c:w val="0.35825890144972466"/>
          <c:h val="0.6526640625000015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0094C6"/>
              </a:solidFill>
              <a:effectLst/>
            </c:spPr>
          </c:dPt>
          <c:dPt>
            <c:idx val="1"/>
            <c:spPr>
              <a:solidFill>
                <a:srgbClr val="91C000"/>
              </a:solidFill>
              <a:effectLst/>
            </c:spPr>
          </c:dPt>
          <c:dPt>
            <c:idx val="2"/>
            <c:spPr>
              <a:solidFill>
                <a:srgbClr val="DB0F86"/>
              </a:solidFill>
              <a:effectLst/>
            </c:spPr>
          </c:dPt>
          <c:dPt>
            <c:idx val="3"/>
            <c:spPr>
              <a:solidFill>
                <a:srgbClr val="FBA52D"/>
              </a:solidFill>
              <a:effectLst/>
            </c:spPr>
          </c:dPt>
          <c:dPt>
            <c:idx val="4"/>
            <c:spPr>
              <a:solidFill>
                <a:srgbClr val="D53C09"/>
              </a:solidFill>
              <a:effectLst/>
            </c:spPr>
          </c:dPt>
          <c:dPt>
            <c:idx val="5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6.6565809379727683E-2"/>
                  <c:y val="6.0633680555555625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2.7231467473525069E-2"/>
                  <c:y val="0.14331597222222245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8759455370650541"/>
                  <c:y val="-2.7560763888888888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9.984871406959149E-2"/>
                  <c:y val="2.2048611111111154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7.2617246596066568E-2"/>
                  <c:y val="7.7170138888888892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Munka1!$A$2:$A$7</c:f>
              <c:strCache>
                <c:ptCount val="6"/>
                <c:pt idx="0">
                  <c:v>Általános iskola</c:v>
                </c:pt>
                <c:pt idx="1">
                  <c:v>Középiskola érettségi nélkül</c:v>
                </c:pt>
                <c:pt idx="2">
                  <c:v>Középiskola érettségivel</c:v>
                </c:pt>
                <c:pt idx="3">
                  <c:v>Felsőfokú képesítést nyújtó tanfolyam</c:v>
                </c:pt>
                <c:pt idx="4">
                  <c:v>Főiskola, egyetem</c:v>
                </c:pt>
                <c:pt idx="5">
                  <c:v>NT/NV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10.376413059442774</c:v>
                </c:pt>
                <c:pt idx="1">
                  <c:v>19.329520931510483</c:v>
                </c:pt>
                <c:pt idx="2">
                  <c:v>39.156825134911564</c:v>
                </c:pt>
                <c:pt idx="3">
                  <c:v>6.6607755804362121</c:v>
                </c:pt>
                <c:pt idx="4">
                  <c:v>23.699336692361072</c:v>
                </c:pt>
                <c:pt idx="5">
                  <c:v>0.77712860133878381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4"/>
          <c:y val="5.1778555243990325E-2"/>
          <c:w val="0.62130277065844364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88.332883909900005</c:v>
                </c:pt>
                <c:pt idx="2">
                  <c:v>86.353756603399958</c:v>
                </c:pt>
                <c:pt idx="3">
                  <c:v>85.522262509699914</c:v>
                </c:pt>
                <c:pt idx="4">
                  <c:v>89.037823357299999</c:v>
                </c:pt>
                <c:pt idx="5">
                  <c:v>86.334649274699999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9.8320805116000152</c:v>
                </c:pt>
                <c:pt idx="2">
                  <c:v>10.897522670900004</c:v>
                </c:pt>
                <c:pt idx="3">
                  <c:v>13.94645269620001</c:v>
                </c:pt>
                <c:pt idx="4">
                  <c:v>9.1790650505000002</c:v>
                </c:pt>
                <c:pt idx="5">
                  <c:v>11.109015849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0.66519997390000096</c:v>
                </c:pt>
                <c:pt idx="2">
                  <c:v>2.1162582906999972</c:v>
                </c:pt>
                <c:pt idx="4">
                  <c:v>0.5116546705000008</c:v>
                </c:pt>
                <c:pt idx="5">
                  <c:v>0.39344346260000046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1.1698356044</c:v>
                </c:pt>
                <c:pt idx="2">
                  <c:v>0.63246243470000008</c:v>
                </c:pt>
                <c:pt idx="3">
                  <c:v>0.53128479399999951</c:v>
                </c:pt>
                <c:pt idx="4">
                  <c:v>1.2714569214000013</c:v>
                </c:pt>
                <c:pt idx="5">
                  <c:v>2.1628914134999997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4.3620999999999945</c:v>
                </c:pt>
                <c:pt idx="2" formatCode="0.00">
                  <c:v>4.2350000000000003</c:v>
                </c:pt>
                <c:pt idx="3" formatCode="0.00">
                  <c:v>4.3571999999999944</c:v>
                </c:pt>
                <c:pt idx="4" formatCode="0.00">
                  <c:v>4.3910999999999998</c:v>
                </c:pt>
                <c:pt idx="5" formatCode="0.00">
                  <c:v>4.4089999999999998</c:v>
                </c:pt>
              </c:numCache>
            </c:numRef>
          </c:val>
        </c:ser>
        <c:gapWidth val="75"/>
        <c:overlap val="100"/>
        <c:axId val="128718720"/>
        <c:axId val="128720256"/>
      </c:barChart>
      <c:catAx>
        <c:axId val="128718720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8720256"/>
        <c:crosses val="autoZero"/>
        <c:auto val="1"/>
        <c:lblAlgn val="ctr"/>
        <c:lblOffset val="100"/>
      </c:catAx>
      <c:valAx>
        <c:axId val="128720256"/>
        <c:scaling>
          <c:orientation val="minMax"/>
          <c:max val="100"/>
          <c:min val="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8718720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71682622928507"/>
          <c:y val="4.7648994261604807E-2"/>
          <c:w val="0.66121172437539333"/>
          <c:h val="0.60428320701509963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Napi rendszerességgel</c:v>
                </c:pt>
              </c:strCache>
            </c:strRef>
          </c:tx>
          <c:spPr>
            <a:solidFill>
              <a:srgbClr val="91C000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 formatCode="0.0">
                  <c:v>2.8497386021127782</c:v>
                </c:pt>
                <c:pt idx="2" formatCode="0.0">
                  <c:v>2.7656864150740663</c:v>
                </c:pt>
                <c:pt idx="3" formatCode="0.0">
                  <c:v>3.1702977084639681</c:v>
                </c:pt>
                <c:pt idx="4" formatCode="0.0">
                  <c:v>2.5069493142309134</c:v>
                </c:pt>
                <c:pt idx="5" formatCode="0.0">
                  <c:v>1.0365539921360201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Gyakran (hetente legalább egyszer-kétszer)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 formatCode="0.0">
                  <c:v>7.0190608738017719</c:v>
                </c:pt>
                <c:pt idx="2" formatCode="0.0">
                  <c:v>5.96718429442579</c:v>
                </c:pt>
                <c:pt idx="3" formatCode="0.0">
                  <c:v>5.7707947213934574</c:v>
                </c:pt>
                <c:pt idx="4" formatCode="0.0">
                  <c:v>6.6103988171453079</c:v>
                </c:pt>
                <c:pt idx="5" formatCode="0.0">
                  <c:v>8.518062009014848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Alkalmanként (legalább 2-3 havonta)</c:v>
                </c:pt>
              </c:strCache>
            </c:strRef>
          </c:tx>
          <c:spPr>
            <a:solidFill>
              <a:srgbClr val="FBA52D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 formatCode="0.0">
                  <c:v>6.5447732994408314</c:v>
                </c:pt>
                <c:pt idx="2" formatCode="0.0">
                  <c:v>11.381022343059062</c:v>
                </c:pt>
                <c:pt idx="3" formatCode="0.0">
                  <c:v>4.019880517179435</c:v>
                </c:pt>
                <c:pt idx="4" formatCode="0.0">
                  <c:v>7.8591283754945076</c:v>
                </c:pt>
                <c:pt idx="5" formatCode="0.0">
                  <c:v>6.2646420155909928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Ritkán</c:v>
                </c:pt>
              </c:strCache>
            </c:strRef>
          </c:tx>
          <c:spPr>
            <a:solidFill>
              <a:srgbClr val="FBA52D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 formatCode="0.0">
                  <c:v>14.950174782749329</c:v>
                </c:pt>
                <c:pt idx="2" formatCode="0.0">
                  <c:v>23.767843820134921</c:v>
                </c:pt>
                <c:pt idx="3" formatCode="0.0">
                  <c:v>14.55664139090166</c:v>
                </c:pt>
                <c:pt idx="4" formatCode="0.0">
                  <c:v>13.04216722035722</c:v>
                </c:pt>
                <c:pt idx="5" formatCode="0.0">
                  <c:v>14.600471531558627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Soha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">
                  <c:v>68.592300074857562</c:v>
                </c:pt>
                <c:pt idx="2" formatCode="0.0">
                  <c:v>56.118263127305852</c:v>
                </c:pt>
                <c:pt idx="3" formatCode="0.0">
                  <c:v>72.482385662061589</c:v>
                </c:pt>
                <c:pt idx="4" formatCode="0.0">
                  <c:v>69.981356272771649</c:v>
                </c:pt>
                <c:pt idx="5" formatCode="0.0">
                  <c:v>69.399958442547529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effectLst/>
          </c:spPr>
          <c:dLbls>
            <c:dLbl>
              <c:idx val="0"/>
              <c:delete val="1"/>
            </c:dLbl>
            <c:dLbl>
              <c:idx val="4"/>
              <c:delete val="1"/>
            </c:dLbl>
            <c:numFmt formatCode="#,##0" sourceLinked="0"/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Munka1!$G$2:$G$7</c:f>
              <c:numCache>
                <c:formatCode>General</c:formatCode>
                <c:ptCount val="6"/>
              </c:numCache>
            </c:numRef>
          </c:val>
        </c:ser>
        <c:gapWidth val="10"/>
        <c:overlap val="100"/>
        <c:axId val="129037824"/>
        <c:axId val="129039360"/>
      </c:barChart>
      <c:catAx>
        <c:axId val="129037824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9039360"/>
        <c:crosses val="autoZero"/>
        <c:auto val="1"/>
        <c:lblAlgn val="ctr"/>
        <c:lblOffset val="100"/>
      </c:catAx>
      <c:valAx>
        <c:axId val="129039360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9037824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5185355533069812E-2"/>
          <c:y val="0.77149327215718533"/>
          <c:w val="0.92571904632420565"/>
          <c:h val="0.20230651289366261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575707379226342"/>
          <c:y val="5.1778555243990325E-2"/>
          <c:w val="0.54632681278813811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Munka1!$A$2:$A$4</c:f>
              <c:strCache>
                <c:ptCount val="3"/>
                <c:pt idx="0">
                  <c:v>a Vecsési Járási Hivatal munkájával, az ügyintézés színvonalával?</c:v>
                </c:pt>
                <c:pt idx="1">
                  <c:v>a Járási Okmányiroda munkájával?</c:v>
                </c:pt>
                <c:pt idx="2">
                  <c:v>a Market Centrálban működő kormányablak munkájával?</c:v>
                </c:pt>
              </c:strCache>
            </c:strRef>
          </c:cat>
          <c:val>
            <c:numRef>
              <c:f>Munka1!$B$2:$B$4</c:f>
              <c:numCache>
                <c:formatCode>#,##0.0</c:formatCode>
                <c:ptCount val="3"/>
                <c:pt idx="0">
                  <c:v>51.324625645137047</c:v>
                </c:pt>
                <c:pt idx="1">
                  <c:v>50.820265567177785</c:v>
                </c:pt>
                <c:pt idx="2">
                  <c:v>37.950962322827799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Munka1!$A$2:$A$4</c:f>
              <c:strCache>
                <c:ptCount val="3"/>
                <c:pt idx="0">
                  <c:v>a Vecsési Járási Hivatal munkájával, az ügyintézés színvonalával?</c:v>
                </c:pt>
                <c:pt idx="1">
                  <c:v>a Járási Okmányiroda munkájával?</c:v>
                </c:pt>
                <c:pt idx="2">
                  <c:v>a Market Centrálban működő kormányablak munkájával?</c:v>
                </c:pt>
              </c:strCache>
            </c:strRef>
          </c:cat>
          <c:val>
            <c:numRef>
              <c:f>Munka1!$C$2:$C$4</c:f>
              <c:numCache>
                <c:formatCode>#,##0.0</c:formatCode>
                <c:ptCount val="3"/>
                <c:pt idx="0">
                  <c:v>8.5915131185758806</c:v>
                </c:pt>
                <c:pt idx="1">
                  <c:v>9.1377326624688049</c:v>
                </c:pt>
                <c:pt idx="2">
                  <c:v>2.9573497984074648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Munka1!$A$2:$A$4</c:f>
              <c:strCache>
                <c:ptCount val="3"/>
                <c:pt idx="0">
                  <c:v>a Vecsési Járási Hivatal munkájával, az ügyintézés színvonalával?</c:v>
                </c:pt>
                <c:pt idx="1">
                  <c:v>a Járási Okmányiroda munkájával?</c:v>
                </c:pt>
                <c:pt idx="2">
                  <c:v>a Market Centrálban működő kormányablak munkájával?</c:v>
                </c:pt>
              </c:strCache>
            </c:strRef>
          </c:cat>
          <c:val>
            <c:numRef>
              <c:f>Munka1!$D$2:$D$4</c:f>
              <c:numCache>
                <c:formatCode>#,##0.0</c:formatCode>
                <c:ptCount val="3"/>
                <c:pt idx="0">
                  <c:v>4.3151532888443453</c:v>
                </c:pt>
                <c:pt idx="1">
                  <c:v>5.3976049040783778</c:v>
                </c:pt>
                <c:pt idx="2">
                  <c:v>2.6172480145071275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Nincs tapasztalata</c:v>
                </c:pt>
              </c:strCache>
            </c:strRef>
          </c:tx>
          <c:spPr>
            <a:solidFill>
              <a:srgbClr val="0088CE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Munka1!$A$2:$A$4</c:f>
              <c:strCache>
                <c:ptCount val="3"/>
                <c:pt idx="0">
                  <c:v>a Vecsési Járási Hivatal munkájával, az ügyintézés színvonalával?</c:v>
                </c:pt>
                <c:pt idx="1">
                  <c:v>a Járási Okmányiroda munkájával?</c:v>
                </c:pt>
                <c:pt idx="2">
                  <c:v>a Market Centrálban működő kormányablak munkájával?</c:v>
                </c:pt>
              </c:strCache>
            </c:strRef>
          </c:cat>
          <c:val>
            <c:numRef>
              <c:f>Munka1!$E$2:$E$4</c:f>
              <c:numCache>
                <c:formatCode>#,##0.0</c:formatCode>
                <c:ptCount val="3"/>
                <c:pt idx="0">
                  <c:v>28.67838442160534</c:v>
                </c:pt>
                <c:pt idx="1">
                  <c:v>28.30860375874833</c:v>
                </c:pt>
                <c:pt idx="2">
                  <c:v>46.597601548783715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Munka1!$A$2:$A$4</c:f>
              <c:strCache>
                <c:ptCount val="3"/>
                <c:pt idx="0">
                  <c:v>a Vecsési Járási Hivatal munkájával, az ügyintézés színvonalával?</c:v>
                </c:pt>
                <c:pt idx="1">
                  <c:v>a Járási Okmányiroda munkájával?</c:v>
                </c:pt>
                <c:pt idx="2">
                  <c:v>a Market Centrálban működő kormányablak munkájával?</c:v>
                </c:pt>
              </c:strCache>
            </c:strRef>
          </c:cat>
          <c:val>
            <c:numRef>
              <c:f>Munka1!$F$2:$F$4</c:f>
              <c:numCache>
                <c:formatCode>#,##0.0</c:formatCode>
                <c:ptCount val="3"/>
                <c:pt idx="0">
                  <c:v>7.0903235258299997</c:v>
                </c:pt>
                <c:pt idx="1">
                  <c:v>6.3357931075199998</c:v>
                </c:pt>
                <c:pt idx="2">
                  <c:v>9.8768383154000059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</c:spPr>
          <c:dLbls>
            <c:numFmt formatCode="#,##0.00" sourceLinked="0"/>
            <c:dLblPos val="inBase"/>
            <c:showVal val="1"/>
          </c:dLbls>
          <c:cat>
            <c:strRef>
              <c:f>Munka1!$A$2:$A$4</c:f>
              <c:strCache>
                <c:ptCount val="3"/>
                <c:pt idx="0">
                  <c:v>a Vecsési Járási Hivatal munkájával, az ügyintézés színvonalával?</c:v>
                </c:pt>
                <c:pt idx="1">
                  <c:v>a Járási Okmányiroda munkájával?</c:v>
                </c:pt>
                <c:pt idx="2">
                  <c:v>a Market Centrálban működő kormányablak munkájával?</c:v>
                </c:pt>
              </c:strCache>
            </c:strRef>
          </c:cat>
          <c:val>
            <c:numRef>
              <c:f>Munka1!$G$2:$G$4</c:f>
              <c:numCache>
                <c:formatCode>0.00</c:formatCode>
                <c:ptCount val="3"/>
                <c:pt idx="0">
                  <c:v>4.1562317127313229</c:v>
                </c:pt>
                <c:pt idx="1">
                  <c:v>4.1291325609009046</c:v>
                </c:pt>
                <c:pt idx="2">
                  <c:v>4.4120693469551702</c:v>
                </c:pt>
              </c:numCache>
            </c:numRef>
          </c:val>
        </c:ser>
        <c:gapWidth val="75"/>
        <c:overlap val="100"/>
        <c:axId val="129205760"/>
        <c:axId val="129207296"/>
      </c:barChart>
      <c:catAx>
        <c:axId val="129205760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9207296"/>
        <c:crosses val="autoZero"/>
        <c:auto val="1"/>
        <c:lblAlgn val="ctr"/>
        <c:lblOffset val="100"/>
      </c:catAx>
      <c:valAx>
        <c:axId val="129207296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9205760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449989503722E-2"/>
          <c:y val="0.90222689296583825"/>
          <c:w val="0.88810405507310863"/>
          <c:h val="9.4349614471928328E-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4"/>
          <c:y val="5.1778555243990325E-2"/>
          <c:w val="0.62130277065844364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75.628807972699789</c:v>
                </c:pt>
                <c:pt idx="2">
                  <c:v>71.67277722879976</c:v>
                </c:pt>
                <c:pt idx="3">
                  <c:v>77.165327579099838</c:v>
                </c:pt>
                <c:pt idx="4">
                  <c:v>75.132761125699844</c:v>
                </c:pt>
                <c:pt idx="5">
                  <c:v>78.684586550799864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10.1278423693</c:v>
                </c:pt>
                <c:pt idx="2">
                  <c:v>12.018098115500001</c:v>
                </c:pt>
                <c:pt idx="3">
                  <c:v>12.0078929647</c:v>
                </c:pt>
                <c:pt idx="4">
                  <c:v>11.029984958600011</c:v>
                </c:pt>
                <c:pt idx="5">
                  <c:v>6.804617800999992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2.5165913263999999</c:v>
                </c:pt>
                <c:pt idx="2">
                  <c:v>2.9165040443999999</c:v>
                </c:pt>
                <c:pt idx="3">
                  <c:v>2.6937577173000027</c:v>
                </c:pt>
                <c:pt idx="4">
                  <c:v>2.829412751</c:v>
                </c:pt>
                <c:pt idx="5">
                  <c:v>2.0731079842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11.726758331399999</c:v>
                </c:pt>
                <c:pt idx="2">
                  <c:v>13.392620611000011</c:v>
                </c:pt>
                <c:pt idx="3">
                  <c:v>8.1330217386999983</c:v>
                </c:pt>
                <c:pt idx="4">
                  <c:v>11.007841164299998</c:v>
                </c:pt>
                <c:pt idx="5">
                  <c:v>12.4376876636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4.2967000000000004</c:v>
                </c:pt>
                <c:pt idx="2" formatCode="0.00">
                  <c:v>4.1899999999999995</c:v>
                </c:pt>
                <c:pt idx="3" formatCode="0.00">
                  <c:v>4.2440999999999995</c:v>
                </c:pt>
                <c:pt idx="4" formatCode="0.00">
                  <c:v>4.2698999999999998</c:v>
                </c:pt>
                <c:pt idx="5" formatCode="0.00">
                  <c:v>4.4744999999999999</c:v>
                </c:pt>
              </c:numCache>
            </c:numRef>
          </c:val>
        </c:ser>
        <c:gapWidth val="75"/>
        <c:overlap val="100"/>
        <c:axId val="129478016"/>
        <c:axId val="129569920"/>
      </c:barChart>
      <c:catAx>
        <c:axId val="129478016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9569920"/>
        <c:crosses val="autoZero"/>
        <c:auto val="1"/>
        <c:lblAlgn val="ctr"/>
        <c:lblOffset val="100"/>
      </c:catAx>
      <c:valAx>
        <c:axId val="129569920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9478016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4"/>
          <c:y val="5.1778555243990325E-2"/>
          <c:w val="0.62130277065844364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63.729631053200002</c:v>
                </c:pt>
                <c:pt idx="2">
                  <c:v>54.609564426200002</c:v>
                </c:pt>
                <c:pt idx="3">
                  <c:v>65.955268836199863</c:v>
                </c:pt>
                <c:pt idx="4">
                  <c:v>62.879353802200001</c:v>
                </c:pt>
                <c:pt idx="5">
                  <c:v>68.320006871499828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12.4909010927</c:v>
                </c:pt>
                <c:pt idx="2">
                  <c:v>16.828665646499999</c:v>
                </c:pt>
                <c:pt idx="3">
                  <c:v>12.9092243602</c:v>
                </c:pt>
                <c:pt idx="4">
                  <c:v>16.056537183699987</c:v>
                </c:pt>
                <c:pt idx="5">
                  <c:v>3.6949558245999987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3.3322361696999971</c:v>
                </c:pt>
                <c:pt idx="2">
                  <c:v>7.2912601111000077</c:v>
                </c:pt>
                <c:pt idx="3">
                  <c:v>2.9320277128000001</c:v>
                </c:pt>
                <c:pt idx="4">
                  <c:v>3.4616860281999999</c:v>
                </c:pt>
                <c:pt idx="5">
                  <c:v>0.99123592919999959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20.447231684099989</c:v>
                </c:pt>
                <c:pt idx="2">
                  <c:v>21.270509815899974</c:v>
                </c:pt>
                <c:pt idx="3">
                  <c:v>18.203479090499989</c:v>
                </c:pt>
                <c:pt idx="4">
                  <c:v>17.602422985599972</c:v>
                </c:pt>
                <c:pt idx="5">
                  <c:v>26.9938013744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4.2016000000000053</c:v>
                </c:pt>
                <c:pt idx="2" formatCode="0.00">
                  <c:v>3.8968999999999969</c:v>
                </c:pt>
                <c:pt idx="3" formatCode="0.00">
                  <c:v>4.1820999999999975</c:v>
                </c:pt>
                <c:pt idx="4" formatCode="0.00">
                  <c:v>4.1483999999999996</c:v>
                </c:pt>
                <c:pt idx="5" formatCode="0.00">
                  <c:v>4.5913000000000004</c:v>
                </c:pt>
              </c:numCache>
            </c:numRef>
          </c:val>
        </c:ser>
        <c:gapWidth val="75"/>
        <c:overlap val="100"/>
        <c:axId val="129746432"/>
        <c:axId val="129747968"/>
      </c:barChart>
      <c:catAx>
        <c:axId val="129746432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9747968"/>
        <c:crosses val="autoZero"/>
        <c:auto val="1"/>
        <c:lblAlgn val="ctr"/>
        <c:lblOffset val="100"/>
      </c:catAx>
      <c:valAx>
        <c:axId val="129747968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9746432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4"/>
          <c:y val="5.1778555243990325E-2"/>
          <c:w val="0.62130277065844364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81.706194660500088</c:v>
                </c:pt>
                <c:pt idx="2">
                  <c:v>83.405881509499864</c:v>
                </c:pt>
                <c:pt idx="3">
                  <c:v>81.744772322599829</c:v>
                </c:pt>
                <c:pt idx="4">
                  <c:v>82.863873474100004</c:v>
                </c:pt>
                <c:pt idx="5">
                  <c:v>82.378582133599707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13.524320588699998</c:v>
                </c:pt>
                <c:pt idx="2">
                  <c:v>13.392620611000011</c:v>
                </c:pt>
                <c:pt idx="3">
                  <c:v>13.479025055700006</c:v>
                </c:pt>
                <c:pt idx="4">
                  <c:v>12.416220741499998</c:v>
                </c:pt>
                <c:pt idx="5">
                  <c:v>11.807075752599999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3.2689408525000032</c:v>
                </c:pt>
                <c:pt idx="2">
                  <c:v>2.1119692186000001</c:v>
                </c:pt>
                <c:pt idx="3">
                  <c:v>3.6883498171000002</c:v>
                </c:pt>
                <c:pt idx="4">
                  <c:v>3.3020360092999987</c:v>
                </c:pt>
                <c:pt idx="5">
                  <c:v>4.0112220220000063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1.5005438980999988</c:v>
                </c:pt>
                <c:pt idx="2">
                  <c:v>1.0895286605999988</c:v>
                </c:pt>
                <c:pt idx="3">
                  <c:v>1.0878528042000013</c:v>
                </c:pt>
                <c:pt idx="4">
                  <c:v>1.4178697746999978</c:v>
                </c:pt>
                <c:pt idx="5">
                  <c:v>1.8031200914999987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4.3176999999999985</c:v>
                </c:pt>
                <c:pt idx="2" formatCode="0.00">
                  <c:v>4.3188999999999975</c:v>
                </c:pt>
                <c:pt idx="3" formatCode="0.00">
                  <c:v>4.3029999999999955</c:v>
                </c:pt>
                <c:pt idx="4" formatCode="0.00">
                  <c:v>4.3252999999999995</c:v>
                </c:pt>
                <c:pt idx="5" formatCode="0.00">
                  <c:v>4.3638999999999966</c:v>
                </c:pt>
              </c:numCache>
            </c:numRef>
          </c:val>
        </c:ser>
        <c:gapWidth val="75"/>
        <c:overlap val="100"/>
        <c:axId val="129937408"/>
        <c:axId val="129938944"/>
      </c:barChart>
      <c:catAx>
        <c:axId val="129937408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9938944"/>
        <c:crosses val="autoZero"/>
        <c:auto val="1"/>
        <c:lblAlgn val="ctr"/>
        <c:lblOffset val="100"/>
      </c:catAx>
      <c:valAx>
        <c:axId val="129938944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9937408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461"/>
          <c:w val="0.89208513888004959"/>
          <c:h val="0.1760372952278434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2058227214790243"/>
          <c:y val="6.2465686827735671E-2"/>
          <c:w val="0.429446436442041"/>
          <c:h val="0.85504767794573111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1"/>
            </a:solidFill>
            <a:effectLst/>
          </c:spPr>
          <c:dPt>
            <c:idx val="11"/>
            <c:spPr>
              <a:solidFill>
                <a:schemeClr val="accent2"/>
              </a:solidFill>
              <a:effectLst/>
            </c:spPr>
          </c:dPt>
          <c:dPt>
            <c:idx val="12"/>
            <c:spPr>
              <a:solidFill>
                <a:schemeClr val="bg1">
                  <a:lumMod val="75000"/>
                </a:schemeClr>
              </a:solidFill>
              <a:effectLst/>
            </c:spPr>
          </c:dPt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Val val="1"/>
          </c:dLbls>
          <c:cat>
            <c:strRef>
              <c:f>Munka1!$A$2:$A$14</c:f>
              <c:strCache>
                <c:ptCount val="13"/>
                <c:pt idx="0">
                  <c:v>Kisebb élelmiszerbolt, pékség, húsbolt</c:v>
                </c:pt>
                <c:pt idx="1">
                  <c:v>Ruházati bolt, divatáru üzlet, cipőbolt</c:v>
                </c:pt>
                <c:pt idx="2">
                  <c:v>Műszaki, elektronikai üzlet</c:v>
                </c:pt>
                <c:pt idx="3">
                  <c:v>Háztartási üzlet, iparcikk bolt</c:v>
                </c:pt>
                <c:pt idx="4">
                  <c:v>Zöldség- és gyümölcsárus</c:v>
                </c:pt>
                <c:pt idx="5">
                  <c:v>Hiper-, szupermarket</c:v>
                </c:pt>
                <c:pt idx="6">
                  <c:v>Könyvesbolt, játékbolt, hobbibolt</c:v>
                </c:pt>
                <c:pt idx="7">
                  <c:v>Újságos, trafik</c:v>
                </c:pt>
                <c:pt idx="8">
                  <c:v>Papír, írószer üzlet</c:v>
                </c:pt>
                <c:pt idx="9">
                  <c:v>Bútorbolt</c:v>
                </c:pt>
                <c:pt idx="10">
                  <c:v>Egyéb</c:v>
                </c:pt>
                <c:pt idx="11">
                  <c:v>Nem hiányol semmit</c:v>
                </c:pt>
                <c:pt idx="12">
                  <c:v>NT/NV</c:v>
                </c:pt>
              </c:strCache>
            </c:strRef>
          </c:cat>
          <c:val>
            <c:numRef>
              <c:f>Munka1!$B$2:$B$14</c:f>
              <c:numCache>
                <c:formatCode>General</c:formatCode>
                <c:ptCount val="13"/>
                <c:pt idx="0">
                  <c:v>19.323</c:v>
                </c:pt>
                <c:pt idx="1">
                  <c:v>16.128</c:v>
                </c:pt>
                <c:pt idx="2">
                  <c:v>9.6319999999999997</c:v>
                </c:pt>
                <c:pt idx="3">
                  <c:v>7.7469999999999999</c:v>
                </c:pt>
                <c:pt idx="4">
                  <c:v>7.012999999999999</c:v>
                </c:pt>
                <c:pt idx="5">
                  <c:v>4.2309999999999999</c:v>
                </c:pt>
                <c:pt idx="6">
                  <c:v>2.8329999999999997</c:v>
                </c:pt>
                <c:pt idx="7">
                  <c:v>2.6949999999999998</c:v>
                </c:pt>
                <c:pt idx="8">
                  <c:v>2.573</c:v>
                </c:pt>
                <c:pt idx="9">
                  <c:v>2.024</c:v>
                </c:pt>
                <c:pt idx="10">
                  <c:v>3.226</c:v>
                </c:pt>
                <c:pt idx="11">
                  <c:v>36.175000000000004</c:v>
                </c:pt>
                <c:pt idx="12">
                  <c:v>4.7839999999999998</c:v>
                </c:pt>
              </c:numCache>
            </c:numRef>
          </c:val>
        </c:ser>
        <c:gapWidth val="10"/>
        <c:overlap val="100"/>
        <c:axId val="129288064"/>
        <c:axId val="129289600"/>
      </c:barChart>
      <c:catAx>
        <c:axId val="129288064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9289600"/>
        <c:crosses val="autoZero"/>
        <c:auto val="1"/>
        <c:lblAlgn val="ctr"/>
        <c:lblOffset val="100"/>
      </c:catAx>
      <c:valAx>
        <c:axId val="129289600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9288064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74886535552276"/>
          <c:y val="0.15578559027777791"/>
          <c:w val="0.35825890144972466"/>
          <c:h val="0.6526640625000015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0094C6"/>
              </a:solidFill>
              <a:effectLst/>
            </c:spPr>
          </c:dPt>
          <c:dPt>
            <c:idx val="1"/>
            <c:spPr>
              <a:solidFill>
                <a:srgbClr val="91C000"/>
              </a:solidFill>
              <a:effectLst/>
            </c:spPr>
          </c:dPt>
          <c:dPt>
            <c:idx val="2"/>
            <c:spPr>
              <a:solidFill>
                <a:srgbClr val="D53C09"/>
              </a:solidFill>
              <a:effectLst/>
            </c:spPr>
          </c:dPt>
          <c:dPt>
            <c:idx val="3"/>
            <c:spPr>
              <a:solidFill>
                <a:srgbClr val="FBA52D"/>
              </a:solidFill>
              <a:effectLst/>
            </c:spPr>
          </c:dPt>
          <c:dPt>
            <c:idx val="4"/>
            <c:spPr>
              <a:solidFill>
                <a:srgbClr val="DB0F86"/>
              </a:solidFill>
              <a:effectLst/>
            </c:spPr>
          </c:dPt>
          <c:dPt>
            <c:idx val="5"/>
            <c:spPr>
              <a:solidFill>
                <a:srgbClr val="F7D112"/>
              </a:solidFill>
              <a:effectLst/>
            </c:spPr>
          </c:dPt>
          <c:dPt>
            <c:idx val="6"/>
            <c:spPr>
              <a:solidFill>
                <a:srgbClr val="872590"/>
              </a:solidFill>
              <a:effectLst/>
            </c:spPr>
          </c:dPt>
          <c:dPt>
            <c:idx val="7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1"/>
              <c:layout>
                <c:manualLayout>
                  <c:x val="9.3797276853252814E-2"/>
                  <c:y val="-5.5121527777777755E-3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3.0257424327254111E-2"/>
                  <c:y val="-5.5121527777777755E-3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9.984871406959149E-2"/>
                  <c:y val="0.18190104166666679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29046922462982611"/>
                  <c:y val="0.3472656250000000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0.19667170953101362"/>
                  <c:y val="1.6536458333333347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1.2102874432677782E-2"/>
                  <c:y val="0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9.6822995461422354E-2"/>
                  <c:y val="0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Munka1!$A$2:$A$9</c:f>
              <c:strCache>
                <c:ptCount val="8"/>
                <c:pt idx="0">
                  <c:v>Alkalmazott vagy vezető</c:v>
                </c:pt>
                <c:pt idx="1">
                  <c:v>Vállalkozó</c:v>
                </c:pt>
                <c:pt idx="2">
                  <c:v>Munkanélküli</c:v>
                </c:pt>
                <c:pt idx="3">
                  <c:v>Nyugdíjas</c:v>
                </c:pt>
                <c:pt idx="4">
                  <c:v>Diák </c:v>
                </c:pt>
                <c:pt idx="5">
                  <c:v>Háztartásbeli, TGYÁS/GYES/GYED/GYET-en lévő</c:v>
                </c:pt>
                <c:pt idx="6">
                  <c:v>Egyéb inaktív</c:v>
                </c:pt>
                <c:pt idx="7">
                  <c:v>NT/NV</c:v>
                </c:pt>
              </c:strCache>
            </c:strRef>
          </c:cat>
          <c:val>
            <c:numRef>
              <c:f>Munka1!$B$2:$B$9</c:f>
              <c:numCache>
                <c:formatCode>0.0</c:formatCode>
                <c:ptCount val="8"/>
                <c:pt idx="0">
                  <c:v>47.263467054557445</c:v>
                </c:pt>
                <c:pt idx="1">
                  <c:v>9.2297519689363696</c:v>
                </c:pt>
                <c:pt idx="2">
                  <c:v>2.995089344940856</c:v>
                </c:pt>
                <c:pt idx="3">
                  <c:v>31.949167661849746</c:v>
                </c:pt>
                <c:pt idx="4">
                  <c:v>2.7719625250950344</c:v>
                </c:pt>
                <c:pt idx="5">
                  <c:v>2.4652808941081834</c:v>
                </c:pt>
                <c:pt idx="6">
                  <c:v>2.5284391274999085</c:v>
                </c:pt>
                <c:pt idx="7">
                  <c:v>0.79684142301333205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6202723146758"/>
          <c:y val="0.15846439521395941"/>
          <c:w val="0.45069674913933783"/>
          <c:h val="0.71747068648764267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91C000"/>
              </a:solidFill>
              <a:effectLst/>
            </c:spPr>
          </c:dPt>
          <c:dPt>
            <c:idx val="1"/>
            <c:spPr>
              <a:solidFill>
                <a:srgbClr val="D53C09"/>
              </a:solidFill>
              <a:effectLst/>
            </c:spPr>
          </c:dPt>
          <c:dPt>
            <c:idx val="2"/>
            <c:spPr>
              <a:solidFill>
                <a:srgbClr val="FBA52D"/>
              </a:solidFill>
              <a:effectLst/>
            </c:spPr>
          </c:dPt>
          <c:dPt>
            <c:idx val="3"/>
            <c:spPr>
              <a:solidFill>
                <a:srgbClr val="F7D112"/>
              </a:solidFill>
              <a:effectLst/>
            </c:spPr>
          </c:dPt>
          <c:dPt>
            <c:idx val="4"/>
            <c:spPr>
              <a:solidFill>
                <a:srgbClr val="DB0F86"/>
              </a:solidFill>
              <a:effectLst/>
            </c:spPr>
          </c:dPt>
          <c:dPt>
            <c:idx val="5"/>
            <c:spPr>
              <a:solidFill>
                <a:srgbClr val="F7D112"/>
              </a:solidFill>
              <a:effectLst/>
            </c:spPr>
          </c:dPt>
          <c:dPt>
            <c:idx val="6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4.2360060514372182E-2"/>
                  <c:y val="0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1.8154311649016687E-2"/>
                  <c:y val="4.3350167711672459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4.8411497730711177E-2"/>
                  <c:y val="-1.9266741205187808E-2"/>
                </c:manualLayout>
              </c:layout>
              <c:dLblPos val="bestFit"/>
              <c:showCatName val="1"/>
              <c:showPercent val="1"/>
            </c:dLbl>
            <c:dLbl>
              <c:idx val="5"/>
              <c:delete val="1"/>
            </c:dLbl>
            <c:dLbl>
              <c:idx val="6"/>
              <c:layout>
                <c:manualLayout>
                  <c:x val="1.2102874432677782E-2"/>
                  <c:y val="-9.6333706025938659E-3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</c:dLbls>
          <c:cat>
            <c:strRef>
              <c:f>Munka1!$A$2:$A$8</c:f>
              <c:strCache>
                <c:ptCount val="7"/>
                <c:pt idx="0">
                  <c:v>Nőtlen, hajadon, egyedülálló</c:v>
                </c:pt>
                <c:pt idx="1">
                  <c:v>Házas</c:v>
                </c:pt>
                <c:pt idx="2">
                  <c:v>Élettárssal él</c:v>
                </c:pt>
                <c:pt idx="3">
                  <c:v>Elvált</c:v>
                </c:pt>
                <c:pt idx="4">
                  <c:v>Özvegy</c:v>
                </c:pt>
                <c:pt idx="5">
                  <c:v>Egyéb</c:v>
                </c:pt>
                <c:pt idx="6">
                  <c:v>NT/NV</c:v>
                </c:pt>
              </c:strCache>
            </c:strRef>
          </c:cat>
          <c:val>
            <c:numRef>
              <c:f>Munka1!$B$2:$B$8</c:f>
              <c:numCache>
                <c:formatCode>0.0</c:formatCode>
                <c:ptCount val="7"/>
                <c:pt idx="0">
                  <c:v>12.305673849124041</c:v>
                </c:pt>
                <c:pt idx="1">
                  <c:v>55.121275294985324</c:v>
                </c:pt>
                <c:pt idx="2">
                  <c:v>6.512969710023631</c:v>
                </c:pt>
                <c:pt idx="3">
                  <c:v>8.4895394593441278</c:v>
                </c:pt>
                <c:pt idx="4">
                  <c:v>15.899714557427489</c:v>
                </c:pt>
                <c:pt idx="5">
                  <c:v>0.7687102863666172</c:v>
                </c:pt>
                <c:pt idx="6">
                  <c:v>0.90211684272967152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0029185081137"/>
          <c:y val="0.1729546144505161"/>
          <c:w val="0.44135847618140067"/>
          <c:h val="0.7029963570127504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0094C6"/>
              </a:solidFill>
              <a:effectLst/>
            </c:spPr>
          </c:dPt>
          <c:dPt>
            <c:idx val="1"/>
            <c:spPr>
              <a:solidFill>
                <a:srgbClr val="91C000"/>
              </a:solidFill>
              <a:effectLst/>
            </c:spPr>
          </c:dPt>
          <c:dPt>
            <c:idx val="2"/>
            <c:spPr>
              <a:solidFill>
                <a:srgbClr val="FBA52D"/>
              </a:solidFill>
              <a:effectLst/>
            </c:spPr>
          </c:dPt>
          <c:dPt>
            <c:idx val="3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2"/>
              <c:layout>
                <c:manualLayout>
                  <c:x val="-3.6308623298033284E-2"/>
                  <c:y val="2.8916211293260469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</c:dLbls>
          <c:cat>
            <c:strRef>
              <c:f>Munka1!$A$2:$A$5</c:f>
              <c:strCache>
                <c:ptCount val="4"/>
                <c:pt idx="0">
                  <c:v>1-2 fő</c:v>
                </c:pt>
                <c:pt idx="1">
                  <c:v>3-4 fő</c:v>
                </c:pt>
                <c:pt idx="2">
                  <c:v>5+ fő</c:v>
                </c:pt>
                <c:pt idx="3">
                  <c:v>NT/NV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47.288758494524821</c:v>
                </c:pt>
                <c:pt idx="1">
                  <c:v>38.967672541313227</c:v>
                </c:pt>
                <c:pt idx="2">
                  <c:v>12.334194182016011</c:v>
                </c:pt>
                <c:pt idx="3">
                  <c:v>1.4093747821468805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4440658987227E-2"/>
          <c:y val="4.7648994261604807E-2"/>
          <c:w val="0.90511560865784368"/>
          <c:h val="0.42146748046256682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Nincs kiskorú a háztartásban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69.685525588438551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1C000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16.487229294807939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9.7157701426557797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1C000">
                <a:alpha val="39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2.2511305228324621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1C000">
                <a:lumMod val="50000"/>
              </a:srgbClr>
            </a:solidFill>
            <a:effectLst/>
          </c:spPr>
          <c:dLbls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0.45096966911883946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1.4093747821468805</c:v>
                </c:pt>
              </c:numCache>
            </c:numRef>
          </c:val>
        </c:ser>
        <c:gapWidth val="10"/>
        <c:overlap val="100"/>
        <c:axId val="114482176"/>
        <c:axId val="115282688"/>
      </c:barChart>
      <c:catAx>
        <c:axId val="114482176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15282688"/>
        <c:crosses val="autoZero"/>
        <c:auto val="1"/>
        <c:lblAlgn val="ctr"/>
        <c:lblOffset val="100"/>
      </c:catAx>
      <c:valAx>
        <c:axId val="115282688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14482176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9023907941915792E-3"/>
          <c:y val="0.67746206197870551"/>
          <c:w val="0.9980976092058087"/>
          <c:h val="0.32253793802129405"/>
        </c:manualLayout>
      </c:layout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4440658987227E-2"/>
          <c:y val="4.7648994261604807E-2"/>
          <c:w val="0.90511560865784368"/>
          <c:h val="0.42146748046256682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Nincs óvodás korú a háztartásban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90.517373196546089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1C000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7.3165200841377525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0.75673193716935339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ysClr val="window" lastClr="FFFFFF">
                <a:lumMod val="75000"/>
                <a:alpha val="63000"/>
              </a:sys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1.4093747821468805</c:v>
                </c:pt>
              </c:numCache>
            </c:numRef>
          </c:val>
        </c:ser>
        <c:gapWidth val="10"/>
        <c:overlap val="100"/>
        <c:axId val="119948416"/>
        <c:axId val="119949952"/>
      </c:barChart>
      <c:catAx>
        <c:axId val="119948416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19949952"/>
        <c:crosses val="autoZero"/>
        <c:auto val="1"/>
        <c:lblAlgn val="ctr"/>
        <c:lblOffset val="100"/>
      </c:catAx>
      <c:valAx>
        <c:axId val="119949952"/>
        <c:scaling>
          <c:orientation val="minMax"/>
          <c:max val="1"/>
          <c:min val="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19948416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9023907941915805E-3"/>
          <c:y val="0.67746206197870551"/>
          <c:w val="0.9980976092058087"/>
          <c:h val="0.32253793802129405"/>
        </c:manualLayout>
      </c:layout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036308623298032"/>
          <c:y val="0.15367714025500911"/>
          <c:w val="0.43833275757323081"/>
          <c:h val="0.69817698846387455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D53C09"/>
              </a:solidFill>
              <a:effectLst/>
            </c:spPr>
          </c:dPt>
          <c:dPt>
            <c:idx val="1"/>
            <c:spPr>
              <a:solidFill>
                <a:srgbClr val="FBA52D"/>
              </a:solidFill>
              <a:effectLst/>
            </c:spPr>
          </c:dPt>
          <c:dPt>
            <c:idx val="2"/>
            <c:spPr>
              <a:solidFill>
                <a:srgbClr val="F7D112"/>
              </a:solidFill>
              <a:effectLst/>
            </c:spPr>
          </c:dPt>
          <c:dPt>
            <c:idx val="3"/>
            <c:spPr>
              <a:solidFill>
                <a:srgbClr val="91C000"/>
              </a:solidFill>
              <a:effectLst/>
            </c:spPr>
          </c:dPt>
          <c:dPt>
            <c:idx val="4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4.8411497730711177E-2"/>
                  <c:y val="0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7.564296520423601E-2"/>
                  <c:y val="2.8916211293260469E-2"/>
                </c:manualLayout>
              </c:layout>
              <c:dLblPos val="bestFit"/>
              <c:showCatName val="1"/>
              <c:showPercent val="1"/>
            </c:dLbl>
            <c:dLbl>
              <c:idx val="4"/>
              <c:delete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</c:dLbls>
          <c:cat>
            <c:strRef>
              <c:f>Munka1!$A$2:$A$6</c:f>
              <c:strCache>
                <c:ptCount val="5"/>
                <c:pt idx="0">
                  <c:v>Kevesebb mint 5 éve</c:v>
                </c:pt>
                <c:pt idx="1">
                  <c:v>5-10 éve</c:v>
                </c:pt>
                <c:pt idx="2">
                  <c:v>11-20 éve</c:v>
                </c:pt>
                <c:pt idx="3">
                  <c:v>Több mint 20 éve</c:v>
                </c:pt>
                <c:pt idx="4">
                  <c:v>NT/NV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3.6101859449730869</c:v>
                </c:pt>
                <c:pt idx="1">
                  <c:v>7.2562529173207526</c:v>
                </c:pt>
                <c:pt idx="2">
                  <c:v>13.243231828123223</c:v>
                </c:pt>
                <c:pt idx="3">
                  <c:v>75.695786018011304</c:v>
                </c:pt>
                <c:pt idx="4">
                  <c:v>0.19454329157197009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2377-24C0-4762-A106-69B18F666D39}" type="datetimeFigureOut">
              <a:rPr lang="hu-HU" smtClean="0"/>
              <a:pPr/>
              <a:t>2014.09.02.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78A5-B628-4B95-AB6A-67655842F58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42099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936D8DE-B29E-4553-A1AD-59DF06032F1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545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1 A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 smtClean="0"/>
          </a:p>
        </p:txBody>
      </p:sp>
      <p:sp>
        <p:nvSpPr>
          <p:cNvPr id="8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0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1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01 Általá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3"/>
          </p:nvPr>
        </p:nvSpPr>
        <p:spPr>
          <a:xfrm>
            <a:off x="250825" y="908051"/>
            <a:ext cx="8640753" cy="5400674"/>
          </a:xfrm>
          <a:prstGeom prst="rect">
            <a:avLst/>
          </a:prstGeom>
        </p:spPr>
        <p:txBody>
          <a:bodyPr lIns="0" tIns="0" rIns="0" bIns="0"/>
          <a:lstStyle>
            <a:lvl1pPr>
              <a:defRPr lang="hu-HU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hu-HU" sz="16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lang="hu-HU" sz="1400" dirty="0" smtClean="0">
                <a:solidFill>
                  <a:schemeClr val="tx1"/>
                </a:solidFill>
                <a:latin typeface="Calibri" pitchFamily="34" charset="0"/>
              </a:defRPr>
            </a:lvl3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7496"/>
              </a:buClr>
              <a:buFont typeface="Wingdings" pitchFamily="2" charset="2"/>
              <a:buNone/>
            </a:pPr>
            <a:r>
              <a:rPr lang="hu-HU" dirty="0" smtClean="0"/>
              <a:t>Mintaszöveg szerkesztése</a:t>
            </a:r>
          </a:p>
          <a:p>
            <a:pPr marL="44450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dirty="0" smtClean="0"/>
              <a:t>Második szint</a:t>
            </a:r>
          </a:p>
          <a:p>
            <a:pPr marL="889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hu-HU" dirty="0" smtClean="0"/>
              <a:t>Harmadik szint</a:t>
            </a:r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2 Csak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13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4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/>
          </p:nvPr>
        </p:nvSpPr>
        <p:spPr>
          <a:xfrm>
            <a:off x="250825" y="908051"/>
            <a:ext cx="8642350" cy="5400674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3 Ábra és szöveg, 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051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4932041" y="2143125"/>
            <a:ext cx="3961134" cy="416560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4 Ábra és szöveg, job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051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4932041" y="2143125"/>
            <a:ext cx="3961134" cy="416560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5 Két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720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250826" y="4857760"/>
            <a:ext cx="8642350" cy="1440696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6 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1476" y="1785926"/>
            <a:ext cx="7175916" cy="1440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 hasCustomPrompt="1"/>
          </p:nvPr>
        </p:nvSpPr>
        <p:spPr>
          <a:xfrm>
            <a:off x="961476" y="3424996"/>
            <a:ext cx="7175916" cy="5040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Kiegészítő információk a fejezethez, a tartalom rövid kifejtése</a:t>
            </a:r>
            <a:endParaRPr lang="hu-HU" dirty="0"/>
          </a:p>
        </p:txBody>
      </p:sp>
      <p:sp>
        <p:nvSpPr>
          <p:cNvPr id="41" name="Kép helye 40"/>
          <p:cNvSpPr>
            <a:spLocks noGrp="1"/>
          </p:cNvSpPr>
          <p:nvPr>
            <p:ph type="pic" sz="quarter" idx="11"/>
          </p:nvPr>
        </p:nvSpPr>
        <p:spPr>
          <a:xfrm>
            <a:off x="6732589" y="4140390"/>
            <a:ext cx="2142936" cy="2142936"/>
          </a:xfrm>
          <a:prstGeom prst="round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hu-HU" dirty="0" smtClean="0"/>
              <a:t>Kép beszúrásához kattintson az ikonra</a:t>
            </a:r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7 Ábraa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 smtClean="0"/>
          </a:p>
        </p:txBody>
      </p:sp>
      <p:sp>
        <p:nvSpPr>
          <p:cNvPr id="8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0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1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2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4869160"/>
            <a:ext cx="8642349" cy="141734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1 Nyitó"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549" y="4356564"/>
            <a:ext cx="6602413" cy="357190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28" name="Szöveg helye 27"/>
          <p:cNvSpPr>
            <a:spLocks noGrp="1"/>
          </p:cNvSpPr>
          <p:nvPr>
            <p:ph type="body" sz="quarter" idx="10"/>
          </p:nvPr>
        </p:nvSpPr>
        <p:spPr>
          <a:xfrm>
            <a:off x="971550" y="4941168"/>
            <a:ext cx="6600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hu-HU" sz="1600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27" name="Cím helye 22"/>
          <p:cNvSpPr>
            <a:spLocks noGrp="1"/>
          </p:cNvSpPr>
          <p:nvPr>
            <p:ph type="title"/>
          </p:nvPr>
        </p:nvSpPr>
        <p:spPr>
          <a:xfrm>
            <a:off x="828674" y="1643050"/>
            <a:ext cx="5100648" cy="85725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>
              <a:defRPr lang="hu-HU" sz="5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1" y="5284671"/>
            <a:ext cx="16716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tabLst>
                <a:tab pos="8221663" algn="r"/>
              </a:tabLst>
              <a:def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2"/>
          </p:nvPr>
        </p:nvSpPr>
        <p:spPr>
          <a:xfrm>
            <a:off x="828674" y="2500307"/>
            <a:ext cx="4529144" cy="85725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hu-HU" sz="5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2 Záró"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ép helye 36"/>
          <p:cNvSpPr>
            <a:spLocks noGrp="1"/>
          </p:cNvSpPr>
          <p:nvPr>
            <p:ph type="pic" sz="quarter" idx="10"/>
          </p:nvPr>
        </p:nvSpPr>
        <p:spPr>
          <a:xfrm>
            <a:off x="971550" y="4370670"/>
            <a:ext cx="792000" cy="792000"/>
          </a:xfrm>
          <a:prstGeom prst="roundRect">
            <a:avLst/>
          </a:prstGeom>
        </p:spPr>
        <p:txBody>
          <a:bodyPr/>
          <a:lstStyle>
            <a:lvl1pPr>
              <a:buFontTx/>
              <a:buNone/>
              <a:defRPr sz="300"/>
            </a:lvl1pPr>
          </a:lstStyle>
          <a:p>
            <a:endParaRPr lang="hu-HU" dirty="0"/>
          </a:p>
        </p:txBody>
      </p:sp>
      <p:sp>
        <p:nvSpPr>
          <p:cNvPr id="39" name="Szöveg helye 38"/>
          <p:cNvSpPr>
            <a:spLocks noGrp="1"/>
          </p:cNvSpPr>
          <p:nvPr>
            <p:ph type="body" sz="quarter" idx="11" hasCustomPrompt="1"/>
          </p:nvPr>
        </p:nvSpPr>
        <p:spPr>
          <a:xfrm>
            <a:off x="1929989" y="4394480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/>
            </a:lvl1pPr>
          </a:lstStyle>
          <a:p>
            <a:pPr lvl="0"/>
            <a:r>
              <a:rPr lang="hu-HU" dirty="0" err="1" smtClean="0"/>
              <a:t>Belléga</a:t>
            </a:r>
            <a:r>
              <a:rPr lang="hu-HU" dirty="0" smtClean="0"/>
              <a:t> Neve</a:t>
            </a:r>
            <a:endParaRPr lang="hu-HU" dirty="0"/>
          </a:p>
        </p:txBody>
      </p:sp>
      <p:sp>
        <p:nvSpPr>
          <p:cNvPr id="41" name="Szöveg helye 40"/>
          <p:cNvSpPr>
            <a:spLocks noGrp="1"/>
          </p:cNvSpPr>
          <p:nvPr>
            <p:ph type="body" sz="quarter" idx="12" hasCustomPrompt="1"/>
          </p:nvPr>
        </p:nvSpPr>
        <p:spPr>
          <a:xfrm>
            <a:off x="1929988" y="4646480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beosztás kisbetűvel</a:t>
            </a:r>
            <a:endParaRPr lang="hu-HU" dirty="0"/>
          </a:p>
        </p:txBody>
      </p:sp>
      <p:sp>
        <p:nvSpPr>
          <p:cNvPr id="43" name="Szöveg helye 42"/>
          <p:cNvSpPr>
            <a:spLocks noGrp="1"/>
          </p:cNvSpPr>
          <p:nvPr>
            <p:ph type="body" sz="quarter" idx="13" hasCustomPrompt="1"/>
          </p:nvPr>
        </p:nvSpPr>
        <p:spPr>
          <a:xfrm>
            <a:off x="1929988" y="4898480"/>
            <a:ext cx="3713209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err="1" smtClean="0"/>
              <a:t>email.cim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  <p:sp>
        <p:nvSpPr>
          <p:cNvPr id="45" name="Kép helye 44"/>
          <p:cNvSpPr>
            <a:spLocks noGrp="1"/>
          </p:cNvSpPr>
          <p:nvPr>
            <p:ph type="pic" sz="quarter" idx="14"/>
          </p:nvPr>
        </p:nvSpPr>
        <p:spPr>
          <a:xfrm>
            <a:off x="971550" y="5373604"/>
            <a:ext cx="792000" cy="79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7496"/>
              </a:buClr>
              <a:buFontTx/>
              <a:buNone/>
              <a:defRPr lang="hu-HU" sz="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hu-HU" dirty="0"/>
          </a:p>
        </p:txBody>
      </p:sp>
      <p:sp>
        <p:nvSpPr>
          <p:cNvPr id="38" name="Cím helye 22"/>
          <p:cNvSpPr>
            <a:spLocks noGrp="1"/>
          </p:cNvSpPr>
          <p:nvPr>
            <p:ph type="title"/>
          </p:nvPr>
        </p:nvSpPr>
        <p:spPr>
          <a:xfrm>
            <a:off x="828674" y="1643507"/>
            <a:ext cx="5100648" cy="8568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>
              <a:defRPr lang="hu-HU" sz="5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C7496"/>
              </a:buClr>
              <a:buFont typeface="Wingdings" pitchFamily="2" charset="2"/>
              <a:buNone/>
            </a:pPr>
            <a:endParaRPr lang="hu-HU" dirty="0"/>
          </a:p>
        </p:txBody>
      </p:sp>
      <p:sp>
        <p:nvSpPr>
          <p:cNvPr id="17" name="Szöveg helye 38"/>
          <p:cNvSpPr>
            <a:spLocks noGrp="1"/>
          </p:cNvSpPr>
          <p:nvPr>
            <p:ph type="body" sz="quarter" idx="15" hasCustomPrompt="1"/>
          </p:nvPr>
        </p:nvSpPr>
        <p:spPr>
          <a:xfrm>
            <a:off x="1938569" y="5397414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/>
            </a:lvl1pPr>
          </a:lstStyle>
          <a:p>
            <a:pPr lvl="0"/>
            <a:r>
              <a:rPr lang="hu-HU" dirty="0" err="1" smtClean="0"/>
              <a:t>Belléga</a:t>
            </a:r>
            <a:r>
              <a:rPr lang="hu-HU" dirty="0" smtClean="0"/>
              <a:t> Neve</a:t>
            </a:r>
            <a:endParaRPr lang="hu-HU" dirty="0"/>
          </a:p>
        </p:txBody>
      </p:sp>
      <p:sp>
        <p:nvSpPr>
          <p:cNvPr id="18" name="Szöveg helye 40"/>
          <p:cNvSpPr>
            <a:spLocks noGrp="1"/>
          </p:cNvSpPr>
          <p:nvPr>
            <p:ph type="body" sz="quarter" idx="16" hasCustomPrompt="1"/>
          </p:nvPr>
        </p:nvSpPr>
        <p:spPr>
          <a:xfrm>
            <a:off x="1938569" y="5649414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beosztás kisbetűvel</a:t>
            </a:r>
            <a:endParaRPr lang="hu-HU" dirty="0"/>
          </a:p>
        </p:txBody>
      </p:sp>
      <p:sp>
        <p:nvSpPr>
          <p:cNvPr id="19" name="Szöveg helye 42"/>
          <p:cNvSpPr>
            <a:spLocks noGrp="1"/>
          </p:cNvSpPr>
          <p:nvPr>
            <p:ph type="body" sz="quarter" idx="17" hasCustomPrompt="1"/>
          </p:nvPr>
        </p:nvSpPr>
        <p:spPr>
          <a:xfrm>
            <a:off x="1938569" y="5901414"/>
            <a:ext cx="3715148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err="1" smtClean="0"/>
              <a:t>email.cim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  <p:sp>
        <p:nvSpPr>
          <p:cNvPr id="11" name="Szöveg helye 13"/>
          <p:cNvSpPr>
            <a:spLocks noGrp="1"/>
          </p:cNvSpPr>
          <p:nvPr>
            <p:ph type="body" sz="quarter" idx="18"/>
          </p:nvPr>
        </p:nvSpPr>
        <p:spPr>
          <a:xfrm>
            <a:off x="828674" y="2500307"/>
            <a:ext cx="4529144" cy="85725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hu-HU" sz="5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56"/>
          <p:cNvSpPr>
            <a:spLocks/>
          </p:cNvSpPr>
          <p:nvPr/>
        </p:nvSpPr>
        <p:spPr bwMode="auto">
          <a:xfrm>
            <a:off x="-32" y="0"/>
            <a:ext cx="9144000" cy="1000108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 smtClean="0"/>
          </a:p>
        </p:txBody>
      </p:sp>
      <p:grpSp>
        <p:nvGrpSpPr>
          <p:cNvPr id="7" name="Csoportba foglalás 9"/>
          <p:cNvGrpSpPr/>
          <p:nvPr/>
        </p:nvGrpSpPr>
        <p:grpSpPr>
          <a:xfrm>
            <a:off x="7643826" y="326205"/>
            <a:ext cx="1247753" cy="210465"/>
            <a:chOff x="4926013" y="263525"/>
            <a:chExt cx="1581151" cy="266700"/>
          </a:xfrm>
        </p:grpSpPr>
        <p:grpSp>
          <p:nvGrpSpPr>
            <p:cNvPr id="8" name="Csoportba foglalás 27"/>
            <p:cNvGrpSpPr/>
            <p:nvPr userDrawn="1"/>
          </p:nvGrpSpPr>
          <p:grpSpPr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8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8288"/>
                <a:ext cx="142875" cy="217488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 userDrawn="1"/>
            </p:nvSpPr>
            <p:spPr bwMode="auto">
              <a:xfrm>
                <a:off x="5087938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0" name="Freeform 7"/>
              <p:cNvSpPr>
                <a:spLocks/>
              </p:cNvSpPr>
              <p:nvPr userDrawn="1"/>
            </p:nvSpPr>
            <p:spPr bwMode="auto">
              <a:xfrm>
                <a:off x="5329238" y="263525"/>
                <a:ext cx="33338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1" name="Freeform 8"/>
              <p:cNvSpPr>
                <a:spLocks/>
              </p:cNvSpPr>
              <p:nvPr userDrawn="1"/>
            </p:nvSpPr>
            <p:spPr bwMode="auto">
              <a:xfrm>
                <a:off x="5257801" y="263525"/>
                <a:ext cx="38100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9" name="Csoportba foglalás 49"/>
            <p:cNvGrpSpPr/>
            <p:nvPr userDrawn="1"/>
          </p:nvGrpSpPr>
          <p:grpSpPr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5397501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 userDrawn="1"/>
            </p:nvSpPr>
            <p:spPr bwMode="auto">
              <a:xfrm>
                <a:off x="5495926" y="330200"/>
                <a:ext cx="146050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654676" y="330200"/>
                <a:ext cx="123825" cy="160338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 userDrawn="1"/>
            </p:nvSpPr>
            <p:spPr bwMode="auto">
              <a:xfrm>
                <a:off x="5789613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4" name="Freeform 13"/>
              <p:cNvSpPr>
                <a:spLocks noEditPoints="1"/>
              </p:cNvSpPr>
              <p:nvPr userDrawn="1"/>
            </p:nvSpPr>
            <p:spPr bwMode="auto">
              <a:xfrm>
                <a:off x="5956301" y="330200"/>
                <a:ext cx="131763" cy="155575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6118226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6216651" y="333375"/>
                <a:ext cx="131763" cy="15716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6372226" y="271463"/>
                <a:ext cx="134938" cy="21431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</p:grpSp>
      <p:sp>
        <p:nvSpPr>
          <p:cNvPr id="1029" name="Freeform 5"/>
          <p:cNvSpPr>
            <a:spLocks/>
          </p:cNvSpPr>
          <p:nvPr/>
        </p:nvSpPr>
        <p:spPr bwMode="auto">
          <a:xfrm>
            <a:off x="0" y="542947"/>
            <a:ext cx="9144000" cy="6029325"/>
          </a:xfrm>
          <a:custGeom>
            <a:avLst/>
            <a:gdLst/>
            <a:ahLst/>
            <a:cxnLst>
              <a:cxn ang="0">
                <a:pos x="4691" y="51"/>
              </a:cxn>
              <a:cxn ang="0">
                <a:pos x="4691" y="0"/>
              </a:cxn>
              <a:cxn ang="0">
                <a:pos x="4613" y="51"/>
              </a:cxn>
              <a:cxn ang="0">
                <a:pos x="0" y="51"/>
              </a:cxn>
              <a:cxn ang="0">
                <a:pos x="0" y="3798"/>
              </a:cxn>
              <a:cxn ang="0">
                <a:pos x="5760" y="3798"/>
              </a:cxn>
              <a:cxn ang="0">
                <a:pos x="5760" y="51"/>
              </a:cxn>
              <a:cxn ang="0">
                <a:pos x="4691" y="51"/>
              </a:cxn>
            </a:cxnLst>
            <a:rect l="0" t="0" r="r" b="b"/>
            <a:pathLst>
              <a:path w="5760" h="3798">
                <a:moveTo>
                  <a:pt x="4691" y="51"/>
                </a:moveTo>
                <a:lnTo>
                  <a:pt x="4691" y="0"/>
                </a:lnTo>
                <a:lnTo>
                  <a:pt x="4613" y="51"/>
                </a:lnTo>
                <a:lnTo>
                  <a:pt x="0" y="51"/>
                </a:lnTo>
                <a:lnTo>
                  <a:pt x="0" y="3798"/>
                </a:lnTo>
                <a:lnTo>
                  <a:pt x="5760" y="3798"/>
                </a:lnTo>
                <a:lnTo>
                  <a:pt x="5760" y="51"/>
                </a:lnTo>
                <a:lnTo>
                  <a:pt x="4691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3" name="Szöveg helye 22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25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3" r:id="rId3"/>
    <p:sldLayoutId id="2147483674" r:id="rId4"/>
    <p:sldLayoutId id="2147483675" r:id="rId5"/>
    <p:sldLayoutId id="2147483651" r:id="rId6"/>
    <p:sldLayoutId id="2147483677" r:id="rId7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None/>
        <a:defRPr sz="1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4450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2pPr>
      <a:lvl3pPr marL="8890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>
            <a:spLocks/>
          </p:cNvSpPr>
          <p:nvPr/>
        </p:nvSpPr>
        <p:spPr bwMode="auto">
          <a:xfrm>
            <a:off x="0" y="0"/>
            <a:ext cx="9144000" cy="620713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0" y="0"/>
              </a:cxn>
              <a:cxn ang="0">
                <a:pos x="0" y="391"/>
              </a:cxn>
              <a:cxn ang="0">
                <a:pos x="4613" y="391"/>
              </a:cxn>
              <a:cxn ang="0">
                <a:pos x="4691" y="340"/>
              </a:cxn>
              <a:cxn ang="0">
                <a:pos x="4691" y="391"/>
              </a:cxn>
              <a:cxn ang="0">
                <a:pos x="5760" y="391"/>
              </a:cxn>
              <a:cxn ang="0">
                <a:pos x="5760" y="0"/>
              </a:cxn>
            </a:cxnLst>
            <a:rect l="0" t="0" r="r" b="b"/>
            <a:pathLst>
              <a:path w="5760" h="391">
                <a:moveTo>
                  <a:pt x="5760" y="0"/>
                </a:moveTo>
                <a:lnTo>
                  <a:pt x="0" y="0"/>
                </a:lnTo>
                <a:lnTo>
                  <a:pt x="0" y="391"/>
                </a:lnTo>
                <a:lnTo>
                  <a:pt x="4613" y="391"/>
                </a:lnTo>
                <a:lnTo>
                  <a:pt x="4691" y="340"/>
                </a:lnTo>
                <a:lnTo>
                  <a:pt x="4691" y="391"/>
                </a:lnTo>
                <a:lnTo>
                  <a:pt x="5760" y="391"/>
                </a:lnTo>
                <a:lnTo>
                  <a:pt x="5760" y="0"/>
                </a:lnTo>
                <a:close/>
              </a:path>
            </a:pathLst>
          </a:cu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4143380"/>
            <a:ext cx="9144000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357950" y="6572272"/>
            <a:ext cx="2500330" cy="2857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u-HU" sz="1100" dirty="0" smtClean="0">
                <a:solidFill>
                  <a:schemeClr val="tx2"/>
                </a:solidFill>
                <a:latin typeface="+mj-lt"/>
              </a:rPr>
              <a:t>Jó döntéseket támogatunk.</a:t>
            </a:r>
            <a:endParaRPr lang="hu-HU" sz="11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Csoportba foglalás 10"/>
          <p:cNvGrpSpPr/>
          <p:nvPr/>
        </p:nvGrpSpPr>
        <p:grpSpPr>
          <a:xfrm>
            <a:off x="7643826" y="326205"/>
            <a:ext cx="1247753" cy="210465"/>
            <a:chOff x="4926013" y="263525"/>
            <a:chExt cx="1581151" cy="266700"/>
          </a:xfrm>
        </p:grpSpPr>
        <p:grpSp>
          <p:nvGrpSpPr>
            <p:cNvPr id="9" name="Csoportba foglalás 27"/>
            <p:cNvGrpSpPr/>
            <p:nvPr userDrawn="1"/>
          </p:nvGrpSpPr>
          <p:grpSpPr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9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8288"/>
                <a:ext cx="142875" cy="217488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0" name="Freeform 6"/>
              <p:cNvSpPr>
                <a:spLocks noEditPoints="1"/>
              </p:cNvSpPr>
              <p:nvPr userDrawn="1"/>
            </p:nvSpPr>
            <p:spPr bwMode="auto">
              <a:xfrm>
                <a:off x="5087938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1" name="Freeform 7"/>
              <p:cNvSpPr>
                <a:spLocks/>
              </p:cNvSpPr>
              <p:nvPr userDrawn="1"/>
            </p:nvSpPr>
            <p:spPr bwMode="auto">
              <a:xfrm>
                <a:off x="5329238" y="263525"/>
                <a:ext cx="33338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2" name="Freeform 8"/>
              <p:cNvSpPr>
                <a:spLocks/>
              </p:cNvSpPr>
              <p:nvPr userDrawn="1"/>
            </p:nvSpPr>
            <p:spPr bwMode="auto">
              <a:xfrm>
                <a:off x="5257801" y="263525"/>
                <a:ext cx="38100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10" name="Csoportba foglalás 49"/>
            <p:cNvGrpSpPr/>
            <p:nvPr userDrawn="1"/>
          </p:nvGrpSpPr>
          <p:grpSpPr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1" name="Freeform 9"/>
              <p:cNvSpPr>
                <a:spLocks/>
              </p:cNvSpPr>
              <p:nvPr userDrawn="1"/>
            </p:nvSpPr>
            <p:spPr bwMode="auto">
              <a:xfrm>
                <a:off x="5397501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 userDrawn="1"/>
            </p:nvSpPr>
            <p:spPr bwMode="auto">
              <a:xfrm>
                <a:off x="5495926" y="330200"/>
                <a:ext cx="146050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auto">
              <a:xfrm>
                <a:off x="5654676" y="330200"/>
                <a:ext cx="123825" cy="160338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4" name="Freeform 12"/>
              <p:cNvSpPr>
                <a:spLocks noEditPoints="1"/>
              </p:cNvSpPr>
              <p:nvPr userDrawn="1"/>
            </p:nvSpPr>
            <p:spPr bwMode="auto">
              <a:xfrm>
                <a:off x="5789613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5" name="Freeform 13"/>
              <p:cNvSpPr>
                <a:spLocks noEditPoints="1"/>
              </p:cNvSpPr>
              <p:nvPr userDrawn="1"/>
            </p:nvSpPr>
            <p:spPr bwMode="auto">
              <a:xfrm>
                <a:off x="5956301" y="330200"/>
                <a:ext cx="131763" cy="155575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6" name="Freeform 14"/>
              <p:cNvSpPr>
                <a:spLocks/>
              </p:cNvSpPr>
              <p:nvPr userDrawn="1"/>
            </p:nvSpPr>
            <p:spPr bwMode="auto">
              <a:xfrm>
                <a:off x="6118226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7" name="Freeform 15"/>
              <p:cNvSpPr>
                <a:spLocks/>
              </p:cNvSpPr>
              <p:nvPr userDrawn="1"/>
            </p:nvSpPr>
            <p:spPr bwMode="auto">
              <a:xfrm>
                <a:off x="6216651" y="333375"/>
                <a:ext cx="131763" cy="15716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8" name="Freeform 16"/>
              <p:cNvSpPr>
                <a:spLocks/>
              </p:cNvSpPr>
              <p:nvPr userDrawn="1"/>
            </p:nvSpPr>
            <p:spPr bwMode="auto">
              <a:xfrm>
                <a:off x="6372226" y="271463"/>
                <a:ext cx="134938" cy="21431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>
            <a:spLocks/>
          </p:cNvSpPr>
          <p:nvPr/>
        </p:nvSpPr>
        <p:spPr bwMode="auto">
          <a:xfrm>
            <a:off x="0" y="0"/>
            <a:ext cx="9144000" cy="620713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0" y="0"/>
              </a:cxn>
              <a:cxn ang="0">
                <a:pos x="0" y="391"/>
              </a:cxn>
              <a:cxn ang="0">
                <a:pos x="4613" y="391"/>
              </a:cxn>
              <a:cxn ang="0">
                <a:pos x="4691" y="340"/>
              </a:cxn>
              <a:cxn ang="0">
                <a:pos x="4691" y="391"/>
              </a:cxn>
              <a:cxn ang="0">
                <a:pos x="5760" y="391"/>
              </a:cxn>
              <a:cxn ang="0">
                <a:pos x="5760" y="0"/>
              </a:cxn>
            </a:cxnLst>
            <a:rect l="0" t="0" r="r" b="b"/>
            <a:pathLst>
              <a:path w="5760" h="391">
                <a:moveTo>
                  <a:pt x="5760" y="0"/>
                </a:moveTo>
                <a:lnTo>
                  <a:pt x="0" y="0"/>
                </a:lnTo>
                <a:lnTo>
                  <a:pt x="0" y="391"/>
                </a:lnTo>
                <a:lnTo>
                  <a:pt x="4613" y="391"/>
                </a:lnTo>
                <a:lnTo>
                  <a:pt x="4691" y="340"/>
                </a:lnTo>
                <a:lnTo>
                  <a:pt x="4691" y="391"/>
                </a:lnTo>
                <a:lnTo>
                  <a:pt x="5760" y="391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Csoportba foglalás 9"/>
          <p:cNvGrpSpPr/>
          <p:nvPr/>
        </p:nvGrpSpPr>
        <p:grpSpPr>
          <a:xfrm>
            <a:off x="7643826" y="326205"/>
            <a:ext cx="1247753" cy="210465"/>
            <a:chOff x="4926013" y="263525"/>
            <a:chExt cx="1581151" cy="266700"/>
          </a:xfrm>
        </p:grpSpPr>
        <p:grpSp>
          <p:nvGrpSpPr>
            <p:cNvPr id="3" name="Csoportba foglalás 27"/>
            <p:cNvGrpSpPr/>
            <p:nvPr userDrawn="1"/>
          </p:nvGrpSpPr>
          <p:grpSpPr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8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8288"/>
                <a:ext cx="142875" cy="217488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 userDrawn="1"/>
            </p:nvSpPr>
            <p:spPr bwMode="auto">
              <a:xfrm>
                <a:off x="5087938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0" name="Freeform 7"/>
              <p:cNvSpPr>
                <a:spLocks/>
              </p:cNvSpPr>
              <p:nvPr userDrawn="1"/>
            </p:nvSpPr>
            <p:spPr bwMode="auto">
              <a:xfrm>
                <a:off x="5329238" y="263525"/>
                <a:ext cx="33338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1" name="Freeform 8"/>
              <p:cNvSpPr>
                <a:spLocks/>
              </p:cNvSpPr>
              <p:nvPr userDrawn="1"/>
            </p:nvSpPr>
            <p:spPr bwMode="auto">
              <a:xfrm>
                <a:off x="5257801" y="263525"/>
                <a:ext cx="38100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7" name="Csoportba foglalás 49"/>
            <p:cNvGrpSpPr/>
            <p:nvPr userDrawn="1"/>
          </p:nvGrpSpPr>
          <p:grpSpPr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5397501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 userDrawn="1"/>
            </p:nvSpPr>
            <p:spPr bwMode="auto">
              <a:xfrm>
                <a:off x="5495926" y="330200"/>
                <a:ext cx="146050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654676" y="330200"/>
                <a:ext cx="123825" cy="160338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 userDrawn="1"/>
            </p:nvSpPr>
            <p:spPr bwMode="auto">
              <a:xfrm>
                <a:off x="5789613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4" name="Freeform 13"/>
              <p:cNvSpPr>
                <a:spLocks noEditPoints="1"/>
              </p:cNvSpPr>
              <p:nvPr userDrawn="1"/>
            </p:nvSpPr>
            <p:spPr bwMode="auto">
              <a:xfrm>
                <a:off x="5956301" y="330200"/>
                <a:ext cx="131763" cy="155575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6118226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6216651" y="333375"/>
                <a:ext cx="131763" cy="15716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6372226" y="271463"/>
                <a:ext cx="134938" cy="21431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</p:grpSp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24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5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26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Második hullám</a:t>
            </a:r>
            <a:endParaRPr lang="hu-HU" dirty="0"/>
          </a:p>
        </p:txBody>
      </p:sp>
      <p:sp>
        <p:nvSpPr>
          <p:cNvPr id="26" name="Szöveg helye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2014. szeptember</a:t>
            </a:r>
            <a:endParaRPr lang="hu-HU" dirty="0"/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4306390" y="5659133"/>
            <a:ext cx="4514082" cy="650187"/>
            <a:chOff x="4306390" y="5659133"/>
            <a:chExt cx="4514082" cy="650187"/>
          </a:xfrm>
        </p:grpSpPr>
        <p:pic>
          <p:nvPicPr>
            <p:cNvPr id="19" name="Kép 18" descr="prezi_logo_is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390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0" name="Kép 19" descr="prezi_logo_esoma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3086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1" name="Kép 20" descr="prezi_logo_iri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9738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2" name="Kép 21" descr="prezi_logo_ivsz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9782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3" name="Kép 22" descr="prezi_logo_pix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3130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4" name="Kép 23" descr="prezi_logo_pmsz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6434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  <p:sp>
        <p:nvSpPr>
          <p:cNvPr id="17" name="Téglalap 16"/>
          <p:cNvSpPr/>
          <p:nvPr/>
        </p:nvSpPr>
        <p:spPr>
          <a:xfrm>
            <a:off x="827584" y="1636184"/>
            <a:ext cx="5672844" cy="82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ctr" anchorCtr="0">
            <a:noAutofit/>
          </a:bodyPr>
          <a:lstStyle/>
          <a:p>
            <a:r>
              <a:rPr lang="hu-HU" sz="4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Vecsés város kutatás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827584" y="2460584"/>
            <a:ext cx="7776864" cy="82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ctr" anchorCtr="0">
            <a:noAutofit/>
          </a:bodyPr>
          <a:lstStyle/>
          <a:p>
            <a:r>
              <a:rPr lang="hu-HU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Közszolgáltatásokkal kapcsolatos ismertség, elégedettség</a:t>
            </a:r>
          </a:p>
        </p:txBody>
      </p:sp>
      <p:sp>
        <p:nvSpPr>
          <p:cNvPr id="13" name="Szöveg helye 61"/>
          <p:cNvSpPr>
            <a:spLocks noGrp="1"/>
          </p:cNvSpPr>
          <p:nvPr>
            <p:ph type="body" sz="quarter" idx="10"/>
          </p:nvPr>
        </p:nvSpPr>
        <p:spPr>
          <a:xfrm>
            <a:off x="971550" y="4941168"/>
            <a:ext cx="6600825" cy="246221"/>
          </a:xfrm>
        </p:spPr>
        <p:txBody>
          <a:bodyPr/>
          <a:lstStyle/>
          <a:p>
            <a:r>
              <a:rPr lang="hu-HU" dirty="0" smtClean="0"/>
              <a:t>A kvantitatív kutatás eredményei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10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Közszolgáltatásokkal kapcsolatos elégedettség</a:t>
            </a:r>
            <a:endParaRPr lang="hu-HU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1520" y="4854352"/>
            <a:ext cx="3600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4" name="Szövegdoboz 13"/>
          <p:cNvSpPr txBox="1">
            <a:spLocks/>
          </p:cNvSpPr>
          <p:nvPr/>
        </p:nvSpPr>
        <p:spPr>
          <a:xfrm>
            <a:off x="251520" y="1340768"/>
            <a:ext cx="3601096" cy="50345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Mennyire elégedett a közszolgáltatások színvonalával Vecsésen?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995937" y="4854352"/>
            <a:ext cx="48972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9512" y="1772816"/>
            <a:ext cx="35988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elégedett, 5=Nagyon elégedett</a:t>
            </a:r>
          </a:p>
        </p:txBody>
      </p:sp>
      <p:graphicFrame>
        <p:nvGraphicFramePr>
          <p:cNvPr id="23" name="Diagram 22"/>
          <p:cNvGraphicFramePr>
            <a:graphicFrameLocks/>
          </p:cNvGraphicFramePr>
          <p:nvPr/>
        </p:nvGraphicFramePr>
        <p:xfrm>
          <a:off x="253117" y="1988840"/>
          <a:ext cx="3598803" cy="287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Diagram 23"/>
          <p:cNvGraphicFramePr>
            <a:graphicFrameLocks/>
          </p:cNvGraphicFramePr>
          <p:nvPr/>
        </p:nvGraphicFramePr>
        <p:xfrm>
          <a:off x="3995936" y="1988839"/>
          <a:ext cx="2304256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Szövegdoboz 24"/>
          <p:cNvSpPr txBox="1">
            <a:spLocks/>
          </p:cNvSpPr>
          <p:nvPr/>
        </p:nvSpPr>
        <p:spPr>
          <a:xfrm>
            <a:off x="3995937" y="1412775"/>
            <a:ext cx="2304256" cy="5760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Legfontosabb önkormányzati szolgáltatások</a:t>
            </a:r>
          </a:p>
        </p:txBody>
      </p:sp>
      <p:graphicFrame>
        <p:nvGraphicFramePr>
          <p:cNvPr id="26" name="Diagram 25"/>
          <p:cNvGraphicFramePr>
            <a:graphicFrameLocks/>
          </p:cNvGraphicFramePr>
          <p:nvPr/>
        </p:nvGraphicFramePr>
        <p:xfrm>
          <a:off x="6588919" y="2003648"/>
          <a:ext cx="2304256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Szövegdoboz 26"/>
          <p:cNvSpPr txBox="1">
            <a:spLocks/>
          </p:cNvSpPr>
          <p:nvPr/>
        </p:nvSpPr>
        <p:spPr>
          <a:xfrm>
            <a:off x="6588919" y="1484184"/>
            <a:ext cx="2301963" cy="504654"/>
          </a:xfrm>
          <a:prstGeom prst="rect">
            <a:avLst/>
          </a:prstGeom>
          <a:noFill/>
        </p:spPr>
        <p:txBody>
          <a:bodyPr wrap="square" rtlCol="0" anchor="b">
            <a:normAutofit lnSpcReduction="10000"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Legkevésbé fontos szolgáltatások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179512" y="5273332"/>
            <a:ext cx="8652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válaszadók közel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háromnegyede elégedett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 vecsési közszolgáltatásokkal. 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Szignifikánsan magasabb arányban elégedettek a 65 évesnél idősebb,  jellemzően nyugdíjas nők.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 önkormányzati szolgáltatások közül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közétkeztetést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és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temetői szolgáltatást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tartják legkevésbé fontosnak összességében.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0" y="68398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többség elégedett a közszolgáltatások színvonalával. A legfontosabb önkormányzati szolgáltatás a víz- és csatorna szolgáltatás, valamint a hulladékszállítás.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4019107" y="2020186"/>
            <a:ext cx="2065061" cy="832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11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Hiányolt közszolgáltatások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7233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lakosság kétharmada nem hiányol semmilyen közszolgáltatást.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50825" y="1700808"/>
          <a:ext cx="3961135" cy="460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4572000" y="1772816"/>
            <a:ext cx="43315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95 vecsési lakos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tömegközlekedéssel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kapcsolatban igényelne javulást: 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ritkán, és nem megfelelő időpontban közlekednek a 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helyi buszok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túl kevés a hely a buszokon, hiányolják 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a Gyálra közlekedő járatokat, BKV-s buszok jöjjenek ki Vecsésre.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73 vecsési lakos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szelektív hulladékgyűjtés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körülményinek javítását szorgalmazza: 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kevés, és ritkán ürítik a tárolókat, ötlet: a házaknál legyenek kihelyezve tárolók, veszélyes hulladék-lerakóhelyek is legyenek, zöld hulladékot is vigyék el.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58 vecsési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közbiztonság növelését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igényli: 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rendőrség hatékonyabb jelenléte, több polgárőr, térfigyelő 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kamerák, közvilágítás.</a:t>
            </a:r>
            <a:endParaRPr lang="hu-HU" sz="1300" i="1" dirty="0" smtClean="0">
              <a:latin typeface="Calibri" pitchFamily="34" charset="0"/>
              <a:sym typeface="Wingdings" pitchFamily="2" charset="2"/>
            </a:endParaRP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52-en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közutakkal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kapcsolatban fogalmaztak meg igényt: 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kerékpárút, zebra kialakítása, utak, járdák rendbetétele.</a:t>
            </a:r>
          </a:p>
        </p:txBody>
      </p:sp>
      <p:sp>
        <p:nvSpPr>
          <p:cNvPr id="16" name="Szövegdoboz 15"/>
          <p:cNvSpPr txBox="1">
            <a:spLocks/>
          </p:cNvSpPr>
          <p:nvPr/>
        </p:nvSpPr>
        <p:spPr>
          <a:xfrm>
            <a:off x="250825" y="1053336"/>
            <a:ext cx="3961135" cy="503456"/>
          </a:xfrm>
          <a:prstGeom prst="rect">
            <a:avLst/>
          </a:prstGeom>
          <a:noFill/>
        </p:spPr>
        <p:txBody>
          <a:bodyPr wrap="square" rtlCol="0" anchor="b">
            <a:normAutofit lnSpcReduction="10000"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Van-e olyan közszolgáltatás, amelyet hiányol Vecsésen?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51520" y="1469976"/>
            <a:ext cx="39604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Spontán* kérdés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942386" y="6077893"/>
            <a:ext cx="3961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900" dirty="0" smtClean="0">
                <a:latin typeface="+mn-lt"/>
                <a:cs typeface="Tahoma" pitchFamily="34" charset="0"/>
              </a:rPr>
              <a:t>* Nincsenek válaszkategóriák, nyitott kérdés [A válaszok részletes listája megtalálható a mellékelt </a:t>
            </a:r>
            <a:r>
              <a:rPr lang="hu-HU" sz="900" dirty="0" err="1" smtClean="0">
                <a:latin typeface="+mn-lt"/>
                <a:cs typeface="Tahoma" pitchFamily="34" charset="0"/>
              </a:rPr>
              <a:t>xlsx</a:t>
            </a:r>
            <a:r>
              <a:rPr lang="hu-HU" sz="900" dirty="0" smtClean="0">
                <a:latin typeface="+mn-lt"/>
                <a:cs typeface="Tahoma" pitchFamily="34" charset="0"/>
              </a:rPr>
              <a:t> fájlban.]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kerekített téglalap 26"/>
          <p:cNvSpPr/>
          <p:nvPr/>
        </p:nvSpPr>
        <p:spPr>
          <a:xfrm>
            <a:off x="4397272" y="1700808"/>
            <a:ext cx="4494306" cy="122413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4427984" y="1844824"/>
            <a:ext cx="4475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u-HU" sz="1400" b="1" dirty="0" smtClean="0">
                <a:latin typeface="+mn-lt"/>
              </a:rPr>
              <a:t>Jellemzően a 45 évnél idősebb, alacsonyabb iskolai végzettségű, nyugdíjas, legalább 20 éve Vecsésen élő, 1-2 fős háztartásban élő nők informálódnak a helyi TV-ből és a helyi újságból.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12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Információforrások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6206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</a:t>
            </a:r>
            <a:r>
              <a:rPr lang="hu-HU" sz="1600" b="1" dirty="0" err="1" smtClean="0">
                <a:latin typeface="+mn-lt"/>
              </a:rPr>
              <a:t>vecsésiek</a:t>
            </a:r>
            <a:r>
              <a:rPr lang="hu-HU" sz="1600" b="1" dirty="0" smtClean="0">
                <a:latin typeface="+mn-lt"/>
              </a:rPr>
              <a:t> többsége jellemzően a Vecsési Tájékoztatóból, illetve szóróanyagokból értesül a helyi fejlesztésekről, beruházásokról. Az előző adatfelvételi hullámhoz hasonló sorrend és arányok figyelhetőek meg.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197352"/>
            <a:ext cx="3961136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Általában honnan értesül a Vecsést érintő beruházásokról, fejlesztésekről, szolgáltatásokról?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4" y="6308725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50824" y="1700808"/>
          <a:ext cx="3961136" cy="460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Lekerekített téglalap 16"/>
          <p:cNvSpPr/>
          <p:nvPr/>
        </p:nvSpPr>
        <p:spPr>
          <a:xfrm>
            <a:off x="682873" y="2599576"/>
            <a:ext cx="1656879" cy="118946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575539" y="2296633"/>
            <a:ext cx="1764213" cy="212651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1126880" y="3820203"/>
            <a:ext cx="1212872" cy="25686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611560" y="1859010"/>
            <a:ext cx="1764213" cy="36319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50825" y="185901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3"/>
                </a:solidFill>
                <a:latin typeface="+mn-lt"/>
              </a:rPr>
              <a:t>1.</a:t>
            </a:r>
            <a:endParaRPr lang="hu-HU" sz="16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50825" y="2222205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3"/>
                </a:solidFill>
                <a:latin typeface="+mn-lt"/>
              </a:rPr>
              <a:t>2.</a:t>
            </a:r>
            <a:endParaRPr lang="hu-HU" sz="16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59515" y="299695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3"/>
                </a:solidFill>
                <a:latin typeface="+mn-lt"/>
              </a:rPr>
              <a:t>3.</a:t>
            </a:r>
            <a:endParaRPr lang="hu-HU" sz="16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27584" y="37890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3"/>
                </a:solidFill>
                <a:latin typeface="+mn-lt"/>
              </a:rPr>
              <a:t>4.</a:t>
            </a:r>
            <a:endParaRPr lang="hu-HU" sz="16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572000" y="4631343"/>
            <a:ext cx="433152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közel fele informálódik a helyi fejlesztésekről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televízió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adásaiból, közel harmada pedig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város honlapjáról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helyi médián kívül jelentős szerepe van a  „közbeszédnek” is, a lakosság több, mint harmada hall a helyi beruházásokról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szomszédoktól, barátoktól, családtagoktól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28" name="Jobbra nyíl 27"/>
          <p:cNvSpPr/>
          <p:nvPr/>
        </p:nvSpPr>
        <p:spPr>
          <a:xfrm>
            <a:off x="3848986" y="1998921"/>
            <a:ext cx="507065" cy="1986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Jobbra nyíl 29"/>
          <p:cNvSpPr/>
          <p:nvPr/>
        </p:nvSpPr>
        <p:spPr>
          <a:xfrm>
            <a:off x="3114387" y="2370145"/>
            <a:ext cx="1241664" cy="1604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Jobbra nyíl 30"/>
          <p:cNvSpPr/>
          <p:nvPr/>
        </p:nvSpPr>
        <p:spPr>
          <a:xfrm>
            <a:off x="2823591" y="3851104"/>
            <a:ext cx="1532460" cy="2074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Lekerekített téglalap 31"/>
          <p:cNvSpPr/>
          <p:nvPr/>
        </p:nvSpPr>
        <p:spPr>
          <a:xfrm>
            <a:off x="4397272" y="3429000"/>
            <a:ext cx="4494306" cy="86409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4397272" y="3501008"/>
            <a:ext cx="4475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u-HU" sz="1400" b="1" dirty="0" smtClean="0">
                <a:latin typeface="+mn-lt"/>
              </a:rPr>
              <a:t>A város hivatalos honlapjáról jellemzően a fiatalabb, magasabb iskolai végzettséggel rendelkező korosztály szerez információt.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13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Fejlesztési igények | Segített kérdés*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797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vecsési lakosság háromötöde a MÁV állomások és környékének korszerűsítését, a közutak és kapcsolódó infrastruktúra fejlesztését, az egészségügyi intézmények korszerűsítését, illetve a szelektív hulladékgyűjtést szorgalmazza.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773416"/>
            <a:ext cx="3961136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Az alábbi fejlesztések közül Ön szerint melyekre van szükség Vecsésen?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4" y="6308725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50824" y="2492896"/>
          <a:ext cx="3961136" cy="381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4572000" y="2573030"/>
            <a:ext cx="43315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szelektív hulladékgyűjtés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elsősorban 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fiatalabb, magasabb iskolai végzettséggel rendelkező lakosok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körében jelenik meg igényként.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lakosság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kétötöde igényelné az iskola fejlesztését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[különösen akinek van gyermeke], valamint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sportberuházásokat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[különösen, a fiatalabbak].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600" dirty="0" err="1" smtClean="0">
                <a:latin typeface="Calibri" pitchFamily="34" charset="0"/>
                <a:sym typeface="Wingdings" pitchFamily="2" charset="2"/>
              </a:rPr>
              <a:t>vecsésiek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harmada az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óvodák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további felújítását szorgalmazná.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683567" y="2564904"/>
            <a:ext cx="1801229" cy="144016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 rot="16200000">
            <a:off x="-174579" y="3115273"/>
            <a:ext cx="140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400" b="1" dirty="0" smtClean="0">
                <a:solidFill>
                  <a:schemeClr val="accent3"/>
                </a:solidFill>
                <a:latin typeface="+mn-lt"/>
              </a:rPr>
              <a:t>Legfontosabbak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0825" y="2262064"/>
            <a:ext cx="396113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accent3"/>
                </a:solidFill>
                <a:latin typeface="+mn-lt"/>
                <a:cs typeface="Tahoma" pitchFamily="34" charset="0"/>
              </a:rPr>
              <a:t>Segített*</a:t>
            </a: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, többválaszos kérdés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942386" y="6077893"/>
            <a:ext cx="396113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900" dirty="0" smtClean="0">
                <a:latin typeface="+mn-lt"/>
                <a:cs typeface="Tahoma" pitchFamily="34" charset="0"/>
              </a:rPr>
              <a:t>* Felolvasott válaszkategóriák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14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Fejlesztési igények | Spontán kérdés*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71418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válaszadók több, mint felének eszébe jutott magától valamilyen fejlesztési javaslat, igény.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196752"/>
            <a:ext cx="3961136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Ön milyen fejlesztéseket látna még szívesen Vecsésen?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4" y="6308725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50824" y="1916832"/>
          <a:ext cx="3961136" cy="439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0825" y="1660616"/>
            <a:ext cx="396113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accent3"/>
                </a:solidFill>
                <a:latin typeface="+mn-lt"/>
                <a:cs typeface="Tahoma" pitchFamily="34" charset="0"/>
              </a:rPr>
              <a:t>Spontán*</a:t>
            </a: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, többválaszos kérdés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572000" y="1988840"/>
            <a:ext cx="43315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800"/>
              </a:spcBef>
              <a:buClr>
                <a:schemeClr val="tx2"/>
              </a:buClr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Spontán módon is megkérdeztük az emberek arról, hogy milyen fejlesztést látnának szívesen a városban: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165 vecsési lakos [az összes válaszadó, több mint tizede]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uszoda, strand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létrehozását venné szívesen.</a:t>
            </a:r>
            <a:endParaRPr lang="hu-HU" sz="1400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115 lakos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közutakkal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kapcsolatban fogalmazott meg fejlesztési javaslatot: 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járdák, zebrák, kerékpárút, utak.</a:t>
            </a:r>
            <a:endParaRPr lang="hu-HU" sz="1300" i="1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100 vecsési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tömegközlekedés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javítását szeretné.</a:t>
            </a:r>
            <a:endParaRPr lang="hu-HU" sz="1400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89-en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parkok, játszóterek, közterületek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tisztántartását igényli.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76-an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 szórakozási lehetőséget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várnának: 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mozi, </a:t>
            </a:r>
            <a:r>
              <a:rPr lang="hu-HU" sz="1300" i="1" dirty="0" err="1" smtClean="0">
                <a:latin typeface="Calibri" pitchFamily="34" charset="0"/>
                <a:sym typeface="Wingdings" pitchFamily="2" charset="2"/>
              </a:rPr>
              <a:t>disco</a:t>
            </a:r>
            <a:r>
              <a:rPr lang="hu-HU" sz="1300" i="1" dirty="0" smtClean="0">
                <a:latin typeface="Calibri" pitchFamily="34" charset="0"/>
                <a:sym typeface="Wingdings" pitchFamily="2" charset="2"/>
              </a:rPr>
              <a:t>, szabadidőközpont.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hu-HU" sz="1400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942386" y="6077893"/>
            <a:ext cx="3961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900" dirty="0" smtClean="0">
                <a:latin typeface="+mn-lt"/>
                <a:cs typeface="Tahoma" pitchFamily="34" charset="0"/>
              </a:rPr>
              <a:t>* Nincsenek válaszkategóriák, nyitott kérdés [A válaszok részletes listája megtalálható a mellékelt </a:t>
            </a:r>
            <a:r>
              <a:rPr lang="hu-HU" sz="900" dirty="0" err="1" smtClean="0">
                <a:latin typeface="+mn-lt"/>
                <a:cs typeface="Tahoma" pitchFamily="34" charset="0"/>
              </a:rPr>
              <a:t>xlsx</a:t>
            </a:r>
            <a:r>
              <a:rPr lang="hu-HU" sz="900" dirty="0" smtClean="0">
                <a:latin typeface="+mn-lt"/>
                <a:cs typeface="Tahoma" pitchFamily="34" charset="0"/>
              </a:rPr>
              <a:t> fájlban.]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15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Út- és járdaépítés fontossága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85819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lakosság túlnyomó többsége fontosnak tartja az út- és járdaépítési program folytatását.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18597" y="4638328"/>
            <a:ext cx="572997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0824" y="5185340"/>
            <a:ext cx="86400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Szinte nincs is olyan válaszadó, aki negatívan válaszolt a kérdésre.</a:t>
            </a:r>
          </a:p>
          <a:p>
            <a:pPr marL="265113" indent="-265113" algn="just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Az út- és járdaépítés szinte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minden vecsési lakos számára kiemelt fontosságú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: minden demográfiai csoporton [nem, életkor, iskolai végzettség, foglalkozás, családi állapot] belül 90% fölötti a program folytatását támogatók aránya.</a:t>
            </a:r>
          </a:p>
        </p:txBody>
      </p:sp>
      <p:sp>
        <p:nvSpPr>
          <p:cNvPr id="14" name="Szövegdoboz 13"/>
          <p:cNvSpPr txBox="1">
            <a:spLocks/>
          </p:cNvSpPr>
          <p:nvPr/>
        </p:nvSpPr>
        <p:spPr>
          <a:xfrm>
            <a:off x="1689387" y="1412776"/>
            <a:ext cx="5759181" cy="503456"/>
          </a:xfrm>
          <a:prstGeom prst="rect">
            <a:avLst/>
          </a:prstGeom>
          <a:noFill/>
        </p:spPr>
        <p:txBody>
          <a:bodyPr wrap="square" rtlCol="0" anchor="b">
            <a:normAutofit lnSpcReduction="10000"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tartja fontosnak az út- és járdaépítési program folytatását Vecsésen?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691680" y="1891448"/>
            <a:ext cx="57568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fontos, 5=Nagyon fontos</a:t>
            </a:r>
          </a:p>
        </p:txBody>
      </p:sp>
      <p:graphicFrame>
        <p:nvGraphicFramePr>
          <p:cNvPr id="23" name="Diagram 22"/>
          <p:cNvGraphicFramePr>
            <a:graphicFrameLocks/>
          </p:cNvGraphicFramePr>
          <p:nvPr/>
        </p:nvGraphicFramePr>
        <p:xfrm>
          <a:off x="1691679" y="2122280"/>
          <a:ext cx="5756889" cy="253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16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Egészségügyi ellátással kapcsolatos fejlesztések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7141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lakosság többsége fontosnak tartja a Dózsa György úti orvosi rendelő felújítását, csakúgy, mint mentőállomás létrehozását.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1520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3117" y="4869160"/>
            <a:ext cx="864005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300" dirty="0" smtClean="0">
                <a:latin typeface="Calibri" pitchFamily="34" charset="0"/>
                <a:sym typeface="Wingdings" pitchFamily="2" charset="2"/>
              </a:rPr>
              <a:t>A válaszadók több, mint </a:t>
            </a:r>
            <a:r>
              <a:rPr lang="hu-HU" sz="13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háromnegyede tartja fontosnak a Dózsa György úti rendelő felújítását</a:t>
            </a:r>
            <a:r>
              <a:rPr lang="hu-HU" sz="1300" dirty="0" smtClean="0">
                <a:latin typeface="Calibri" pitchFamily="34" charset="0"/>
                <a:sym typeface="Wingdings" pitchFamily="2" charset="2"/>
              </a:rPr>
              <a:t>. Szignifikánsan magasabb arányban tartja fontosnak</a:t>
            </a:r>
          </a:p>
          <a:p>
            <a:pPr marL="722313" lvl="1" indent="-265113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 45 évnél idősebb korosztály,</a:t>
            </a:r>
          </a:p>
          <a:p>
            <a:pPr marL="722313" lvl="1" indent="-265113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az alacsonyabb iskolai végzettségű lakosok,</a:t>
            </a:r>
          </a:p>
          <a:p>
            <a:pPr marL="722313" lvl="1" indent="-265113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 nyugdíjasok, </a:t>
            </a:r>
          </a:p>
          <a:p>
            <a:pPr marL="722313" lvl="1" indent="-265113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Illetve azok a lakosok, aki több, mint 20 éve Vecsésen laknak.</a:t>
            </a:r>
          </a:p>
          <a:p>
            <a:pPr marL="2651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3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Mentőállomás létrehozását 10-ből 9 vecsési fontosnak tartja</a:t>
            </a:r>
            <a:r>
              <a:rPr lang="hu-HU" sz="1300" dirty="0" smtClean="0">
                <a:latin typeface="Calibri" pitchFamily="34" charset="0"/>
                <a:sym typeface="Wingdings" pitchFamily="2" charset="2"/>
              </a:rPr>
              <a:t>. E tekintetben nincs különbség az egyes demográfiai csoportok között.</a:t>
            </a: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53117" y="2122280"/>
          <a:ext cx="4197350" cy="253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zövegdoboz 13"/>
          <p:cNvSpPr txBox="1">
            <a:spLocks/>
          </p:cNvSpPr>
          <p:nvPr/>
        </p:nvSpPr>
        <p:spPr>
          <a:xfrm>
            <a:off x="250824" y="14127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rmAutofit lnSpcReduction="10000"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tartja fontosnak a Dózsa György úti orvosi rendelő felújítását?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46485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4693532" y="2122280"/>
          <a:ext cx="4197350" cy="253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Szövegdoboz 19"/>
          <p:cNvSpPr txBox="1">
            <a:spLocks/>
          </p:cNvSpPr>
          <p:nvPr/>
        </p:nvSpPr>
        <p:spPr>
          <a:xfrm>
            <a:off x="4693532" y="14127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rmAutofit lnSpcReduction="10000"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tartja fontosnak a rendelőnél mentőállomás létrehozását?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53117" y="189144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fontos, 5=Nagyon fontos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693532" y="189144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fontos, 5=Nagyon fontos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17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Elégedettség | Iskolai és óvodai oktatás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7141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helyi iskolai/óvodai nevelésről véleményt mondani tudó lakosok többsége elégedett az oktatás színvonalával.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1520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0824" y="5185340"/>
            <a:ext cx="864005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helyi iskolai oktatásról a válaszadók kétötöde, az óvodai nevelésről pedig közele fele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nem tudott véleményt formálni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[különösen az idősebb korosztály, ill. azok, ahol nincs (óvodás) gyermek a háztartásban].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 többség elégedett mind az iskolai, mind pedig az óvodai oktatást illetően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különösen magas arányban elégedettek azon válaszadók, akiknél van gyermek/óvodás gyermek a háztartásban.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46485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Szövegdoboz 19"/>
          <p:cNvSpPr txBox="1">
            <a:spLocks/>
          </p:cNvSpPr>
          <p:nvPr/>
        </p:nvSpPr>
        <p:spPr>
          <a:xfrm>
            <a:off x="4693532" y="14127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rmAutofit lnSpcReduction="10000"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elégedett a helyi óvodai nevelés színvonalával?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53117" y="189144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elégedett, 5=Nagyon elégedett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253117" y="14133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rmAutofit lnSpcReduction="10000"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elégedett a helyi iskolai oktatás színvonalával?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93532" y="189144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elégedett, 5=Nagyon elégedett</a:t>
            </a:r>
          </a:p>
        </p:txBody>
      </p:sp>
      <p:graphicFrame>
        <p:nvGraphicFramePr>
          <p:cNvPr id="25" name="Diagram 24"/>
          <p:cNvGraphicFramePr>
            <a:graphicFrameLocks/>
          </p:cNvGraphicFramePr>
          <p:nvPr/>
        </p:nvGraphicFramePr>
        <p:xfrm>
          <a:off x="250824" y="2122280"/>
          <a:ext cx="4197350" cy="253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Diagram 25"/>
          <p:cNvGraphicFramePr>
            <a:graphicFrameLocks/>
          </p:cNvGraphicFramePr>
          <p:nvPr/>
        </p:nvGraphicFramePr>
        <p:xfrm>
          <a:off x="4693532" y="2122280"/>
          <a:ext cx="4197350" cy="253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18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18864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Városi Sportcsarnok létrehozása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10022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vecsési lakosság több, mint fele szükségesnek tartja egy városi sportcsarnok létrehozását.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18599" y="5085184"/>
            <a:ext cx="572997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0824" y="5517232"/>
            <a:ext cx="86400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E tekintetben nincs számottevő különbség életkorok, nemek, iskolai végzettség szerint.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Érdekesség, hogy a vállalkozók az átlagnál magasabb arányban [64%] tartják szükségesnek a beruházást.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691680" y="1891448"/>
            <a:ext cx="57568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szükséges, 5=Nagyon szükséges</a:t>
            </a:r>
          </a:p>
        </p:txBody>
      </p:sp>
      <p:graphicFrame>
        <p:nvGraphicFramePr>
          <p:cNvPr id="13" name="Diagram 12"/>
          <p:cNvGraphicFramePr>
            <a:graphicFrameLocks/>
          </p:cNvGraphicFramePr>
          <p:nvPr/>
        </p:nvGraphicFramePr>
        <p:xfrm>
          <a:off x="1689386" y="2122280"/>
          <a:ext cx="5759181" cy="296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Szövegdoboz 15"/>
          <p:cNvSpPr txBox="1">
            <a:spLocks/>
          </p:cNvSpPr>
          <p:nvPr/>
        </p:nvSpPr>
        <p:spPr>
          <a:xfrm>
            <a:off x="1689385" y="1413376"/>
            <a:ext cx="5759181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tartja szükségesnek egy városi sportcsarnok létrehozását?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19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Sportegyesületek támogatása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7141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lakosság kétharmada fontosnak tartja, hogy az Önkormányzat támogassa a helyi civil- és sportegyesületek működését.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1520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0824" y="5085184"/>
            <a:ext cx="864005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legismertebb vecsési sportegyesület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Futball Club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melyről a lakosság háromnegyede hallott már. 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err="1" smtClean="0">
                <a:latin typeface="Calibri" pitchFamily="34" charset="0"/>
                <a:sym typeface="Wingdings" pitchFamily="2" charset="2"/>
              </a:rPr>
              <a:t>vecsésiek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fele említette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Kézilabda Szakosztályt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illetve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</a:t>
            </a:r>
            <a:r>
              <a:rPr lang="hu-HU" sz="1400" dirty="0" err="1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Box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hu-HU" sz="1400" dirty="0" err="1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Club</a:t>
            </a:r>
            <a:r>
              <a:rPr lang="hu-HU" sz="1400" dirty="0" err="1" smtClean="0">
                <a:latin typeface="Calibri" pitchFamily="34" charset="0"/>
                <a:sym typeface="Wingdings" pitchFamily="2" charset="2"/>
              </a:rPr>
              <a:t>-ot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többi egyesület ismertségének/említésének aránya elmarad ezektől.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17%-a egyetlen városi sportegyesületet sem tudott megnevezni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46485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Szövegdoboz 19"/>
          <p:cNvSpPr txBox="1">
            <a:spLocks/>
          </p:cNvSpPr>
          <p:nvPr/>
        </p:nvSpPr>
        <p:spPr>
          <a:xfrm>
            <a:off x="4693532" y="14127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Milyen Vecsésen működő sportegyesületeket, szakosztályokat ismer?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53117" y="189144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elégedett, 5=Nagyon elégedett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253117" y="14133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Mennyire tartja fontosnak, hogy az Önkormányzat támogassa a vecsési civil- és sportegyesületek működését?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716016" y="1916832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Spontán kérdés</a:t>
            </a:r>
          </a:p>
        </p:txBody>
      </p:sp>
      <p:graphicFrame>
        <p:nvGraphicFramePr>
          <p:cNvPr id="24" name="Diagram 23"/>
          <p:cNvGraphicFramePr>
            <a:graphicFrameLocks/>
          </p:cNvGraphicFramePr>
          <p:nvPr/>
        </p:nvGraphicFramePr>
        <p:xfrm>
          <a:off x="250824" y="2122280"/>
          <a:ext cx="4197350" cy="251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Diagram 24"/>
          <p:cNvGraphicFramePr>
            <a:graphicFrameLocks/>
          </p:cNvGraphicFramePr>
          <p:nvPr/>
        </p:nvGraphicFramePr>
        <p:xfrm>
          <a:off x="4695825" y="2122280"/>
          <a:ext cx="4197350" cy="251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dirty="0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</a:t>
            </a:fld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214414" y="1734829"/>
            <a:ext cx="6929486" cy="369332"/>
            <a:chOff x="1214414" y="1273718"/>
            <a:chExt cx="6929486" cy="369332"/>
          </a:xfrm>
        </p:grpSpPr>
        <p:sp>
          <p:nvSpPr>
            <p:cNvPr id="9" name="Lekerekített téglalap 8"/>
            <p:cNvSpPr>
              <a:spLocks noChangeAspect="1"/>
            </p:cNvSpPr>
            <p:nvPr/>
          </p:nvSpPr>
          <p:spPr>
            <a:xfrm>
              <a:off x="1214414" y="1343535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1</a:t>
              </a:r>
              <a:endParaRPr lang="hu-HU" sz="1400" b="1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A kutatás háttere</a:t>
              </a: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214414" y="2457227"/>
            <a:ext cx="6929486" cy="369332"/>
            <a:chOff x="1214414" y="1273718"/>
            <a:chExt cx="6929486" cy="369332"/>
          </a:xfrm>
        </p:grpSpPr>
        <p:sp>
          <p:nvSpPr>
            <p:cNvPr id="13" name="Lekerekített téglalap 12"/>
            <p:cNvSpPr>
              <a:spLocks noChangeAspect="1"/>
            </p:cNvSpPr>
            <p:nvPr/>
          </p:nvSpPr>
          <p:spPr>
            <a:xfrm>
              <a:off x="1214414" y="1343535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2</a:t>
              </a:r>
              <a:endParaRPr lang="hu-HU" sz="1400" b="1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Demográfia</a:t>
              </a: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214414" y="3187332"/>
            <a:ext cx="6929486" cy="369332"/>
            <a:chOff x="1214414" y="1273718"/>
            <a:chExt cx="6929486" cy="369332"/>
          </a:xfrm>
        </p:grpSpPr>
        <p:sp>
          <p:nvSpPr>
            <p:cNvPr id="16" name="Lekerekített téglalap 15"/>
            <p:cNvSpPr>
              <a:spLocks noChangeAspect="1"/>
            </p:cNvSpPr>
            <p:nvPr/>
          </p:nvSpPr>
          <p:spPr>
            <a:xfrm>
              <a:off x="1214414" y="1357298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3</a:t>
              </a:r>
              <a:endParaRPr lang="hu-HU" sz="1400" b="1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Közszolgáltatások Vecsésen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1214414" y="3995772"/>
            <a:ext cx="6929486" cy="369332"/>
            <a:chOff x="1214414" y="1273718"/>
            <a:chExt cx="6929486" cy="369332"/>
          </a:xfrm>
        </p:grpSpPr>
        <p:sp>
          <p:nvSpPr>
            <p:cNvPr id="22" name="Lekerekített téglalap 21"/>
            <p:cNvSpPr>
              <a:spLocks noChangeAspect="1"/>
            </p:cNvSpPr>
            <p:nvPr/>
          </p:nvSpPr>
          <p:spPr>
            <a:xfrm>
              <a:off x="1214414" y="1357298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4</a:t>
              </a:r>
              <a:endParaRPr lang="hu-HU" sz="1400" b="1" dirty="0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Összefoglalás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20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Elégedettség | Bálint Ágnes Kulturális Központ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85819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lakosság közel háromnegyede elégedett a Bálint Ágnes Kulturális Központ programkínálatával.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18599" y="5013176"/>
            <a:ext cx="572997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0824" y="5589240"/>
            <a:ext cx="864005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fiatalabb korosztály magasabb arányban rendelkezik tapasztalattal a programokat illetően: a 45 évesnél idősebbek ötöde nem tudott véleményt formálni a kérdésben.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 értékelhető választ adó lakosok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túlnyomó többsége elégedett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14" name="Szövegdoboz 13"/>
          <p:cNvSpPr txBox="1">
            <a:spLocks/>
          </p:cNvSpPr>
          <p:nvPr/>
        </p:nvSpPr>
        <p:spPr>
          <a:xfrm>
            <a:off x="1689387" y="1412776"/>
            <a:ext cx="5759181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Mennyire elégedett az újonnan megépült Bálint Ágnes Kulturális Központ programkínálatával?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691680" y="1891448"/>
            <a:ext cx="57568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elégedett, 5=Nagyon elégedett</a:t>
            </a:r>
          </a:p>
        </p:txBody>
      </p:sp>
      <p:graphicFrame>
        <p:nvGraphicFramePr>
          <p:cNvPr id="13" name="Diagram 12"/>
          <p:cNvGraphicFramePr>
            <a:graphicFrameLocks/>
          </p:cNvGraphicFramePr>
          <p:nvPr/>
        </p:nvGraphicFramePr>
        <p:xfrm>
          <a:off x="1689386" y="2122280"/>
          <a:ext cx="5759181" cy="289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21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Városi ünnepségek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85819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10-ből 6 vecsési lakos szokott városi ünnepségekre járni.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1520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3117" y="5301208"/>
            <a:ext cx="86400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városi ünnepségekre elsősorban 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fiatalabb korosztály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látogat el jellemzően.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releváns lakosság túlnyomó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többsége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[88%]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elégedett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városi rendezvények színvonalával. Ez minden életkorcsoportban igaz.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46485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azon válaszadók, akik szoktak városi ünnepségekre járni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Szövegdoboz 19"/>
          <p:cNvSpPr txBox="1">
            <a:spLocks/>
          </p:cNvSpPr>
          <p:nvPr/>
        </p:nvSpPr>
        <p:spPr>
          <a:xfrm>
            <a:off x="4693532" y="14127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elégedett a városi rendezvények színvonalával összességében?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53117" y="189144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elégedett, 5=Nagyon elégedett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253117" y="14133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Szokott-e Ön városi ünnepségekre járni Vecsésen?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93532" y="189144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elégedett, 5=Nagyon elégedett</a:t>
            </a:r>
          </a:p>
        </p:txBody>
      </p:sp>
      <p:graphicFrame>
        <p:nvGraphicFramePr>
          <p:cNvPr id="25" name="Diagram 24"/>
          <p:cNvGraphicFramePr>
            <a:graphicFrameLocks/>
          </p:cNvGraphicFramePr>
          <p:nvPr/>
        </p:nvGraphicFramePr>
        <p:xfrm>
          <a:off x="253117" y="2122280"/>
          <a:ext cx="4197350" cy="251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Diagram 26"/>
          <p:cNvGraphicFramePr>
            <a:graphicFrameLocks/>
          </p:cNvGraphicFramePr>
          <p:nvPr/>
        </p:nvGraphicFramePr>
        <p:xfrm>
          <a:off x="4693532" y="2122280"/>
          <a:ext cx="4197350" cy="251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22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18864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Helyi buszközlekedés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10527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</a:t>
            </a:r>
            <a:r>
              <a:rPr lang="hu-HU" sz="1600" b="1" dirty="0" err="1" smtClean="0">
                <a:latin typeface="+mn-lt"/>
              </a:rPr>
              <a:t>vecsésiek</a:t>
            </a:r>
            <a:r>
              <a:rPr lang="hu-HU" sz="1600" b="1" dirty="0" smtClean="0">
                <a:latin typeface="+mn-lt"/>
              </a:rPr>
              <a:t> tizede használja legalább heti rendszerességgel a helyi buszközlekedést.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18597" y="4581128"/>
            <a:ext cx="572997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0824" y="5013176"/>
            <a:ext cx="8640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lakosság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3%-a naponta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, míg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7%-a hetente legalább egyszer-kétszer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buszozik. További 7%-uk legalább 2-3 havonta felül a helyi járatra, míg 15% ennél ritkábban használja a helyi buszközlekedést.</a:t>
            </a:r>
          </a:p>
          <a:p>
            <a:pPr marL="265113" indent="-265113" algn="just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Legmagasabb arányban 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34 évnél fiatalabbak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veszik igénybe a helyi buszközlekedést, bár esetükben sem magasabb a rendszeresen utazók aránya.</a:t>
            </a:r>
          </a:p>
        </p:txBody>
      </p:sp>
      <p:graphicFrame>
        <p:nvGraphicFramePr>
          <p:cNvPr id="14" name="Diagram 13"/>
          <p:cNvGraphicFramePr>
            <a:graphicFrameLocks/>
          </p:cNvGraphicFramePr>
          <p:nvPr/>
        </p:nvGraphicFramePr>
        <p:xfrm>
          <a:off x="1689384" y="2122280"/>
          <a:ext cx="5759181" cy="243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Szövegdoboz 17"/>
          <p:cNvSpPr txBox="1">
            <a:spLocks/>
          </p:cNvSpPr>
          <p:nvPr/>
        </p:nvSpPr>
        <p:spPr>
          <a:xfrm>
            <a:off x="1689384" y="1557392"/>
            <a:ext cx="5759181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Ön milyen gyakran veszi igénybe a helyi buszközlekedést?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23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18864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Elégedettség | Járási Hivatal, Okmányiroda, Kormányablak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9302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hivatali ügyintézéssel kapcsolatban tapasztalattal bíró lakosok többnyire elégedettek.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18597" y="4581128"/>
            <a:ext cx="572997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0824" y="5057889"/>
            <a:ext cx="8640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Járási Hivatal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és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Járási Okmányiroda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munkájával a válaszadók fele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elégedett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Közel tizedük közepesre értékeli a munkájukat, míg csupán 4% az elégedetlenek aránya. A lakosság közel harmadának nincs tapasztalata ezen hivatalok munkájára vonatkozóan.</a:t>
            </a:r>
          </a:p>
          <a:p>
            <a:pPr marL="265113" indent="-265113" algn="just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Market </a:t>
            </a:r>
            <a:r>
              <a:rPr lang="hu-HU" sz="1400" dirty="0" err="1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Centrálban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 működő kormányablakban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fele [még] nem intézett ügyet, ezért nem tudja értékelni az ott folyó munkát.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Akik rendelkeznek tapasztalattal, többnyire elégedettek.</a:t>
            </a:r>
          </a:p>
        </p:txBody>
      </p:sp>
      <p:sp>
        <p:nvSpPr>
          <p:cNvPr id="18" name="Szövegdoboz 17"/>
          <p:cNvSpPr txBox="1">
            <a:spLocks/>
          </p:cNvSpPr>
          <p:nvPr/>
        </p:nvSpPr>
        <p:spPr>
          <a:xfrm>
            <a:off x="1689384" y="1340768"/>
            <a:ext cx="5759181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elégedett…?</a:t>
            </a: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1689383" y="1844224"/>
            <a:ext cx="5759181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 elégedett, 5 – Teljes mértékben elégedett</a:t>
            </a:r>
          </a:p>
        </p:txBody>
      </p:sp>
      <p:graphicFrame>
        <p:nvGraphicFramePr>
          <p:cNvPr id="13" name="Diagram 12"/>
          <p:cNvGraphicFramePr>
            <a:graphicFrameLocks/>
          </p:cNvGraphicFramePr>
          <p:nvPr/>
        </p:nvGraphicFramePr>
        <p:xfrm>
          <a:off x="1689382" y="2132256"/>
          <a:ext cx="5759181" cy="243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24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Elégedettség | Polgármesteri Hivatal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7141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Polgármesteri Hivatal munkájával a lakosság háromnegyede elégedett, a többség megfelelőnek tartja az ügyfélfogadási időket is.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1520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0824" y="5031451"/>
            <a:ext cx="864005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nők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valamivel elégedettebbek a Polgármesteri Hivatal munkájával, mint a férfiak.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ügyfélfogadási rendet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illetően a 34 év alattiak valamivel kevésbé elégedettek, de számottevő különbség nem figyelhető meg a demográfiai ismérvek mentén.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12%-a említett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konkrét véleményt a Polgármesteri Hivatal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valamely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osztályára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vonatkozóan. Ezen válaszadók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fele pozitív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másik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fele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pedig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negatív tapasztalatról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számolt be. 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 válaszok részletes listája megtalálható a mellékelt </a:t>
            </a:r>
            <a:r>
              <a:rPr lang="hu-HU" sz="1200" dirty="0" err="1" smtClean="0">
                <a:latin typeface="Calibri" pitchFamily="34" charset="0"/>
                <a:sym typeface="Wingdings" pitchFamily="2" charset="2"/>
              </a:rPr>
              <a:t>xlsx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 fájlban.]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46485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Szövegdoboz 19"/>
          <p:cNvSpPr txBox="1">
            <a:spLocks/>
          </p:cNvSpPr>
          <p:nvPr/>
        </p:nvSpPr>
        <p:spPr>
          <a:xfrm>
            <a:off x="4693532" y="14127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elégedett a Polgármesteri Hivatal ügyfélfogadási rendjével?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53117" y="189144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elégedett, 5=Nagyon elégedett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253117" y="14133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elégedett a Polgármesteri Hivatal munkájával?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93532" y="189144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elégedett, 5=Nagyon elégedett</a:t>
            </a:r>
          </a:p>
        </p:txBody>
      </p:sp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250824" y="2122280"/>
          <a:ext cx="4197350" cy="251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 21"/>
          <p:cNvGraphicFramePr>
            <a:graphicFrameLocks/>
          </p:cNvGraphicFramePr>
          <p:nvPr/>
        </p:nvGraphicFramePr>
        <p:xfrm>
          <a:off x="4693532" y="2122280"/>
          <a:ext cx="4197350" cy="251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25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Kereskedelmi üzletekkel való ellátottság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71418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10-ből 8 lakos elégedett a város kereskedelmi üzletekkel való ellátottságával.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1520" y="4638328"/>
            <a:ext cx="4046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0824" y="5185340"/>
            <a:ext cx="86400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Azok, akik nem teljesen elégedettek az üzletkínálattal, legmagasabb arányban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kisebb élelmiszerboltot, pékséget, húsboltot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, illetve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divatáru üzletet, cipőboltot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hiányolnak. </a:t>
            </a:r>
          </a:p>
          <a:p>
            <a:pPr marL="265113" indent="-265113" algn="just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Tizedük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műszaki, elektronikai üzletet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látna szívesen Vecsésen.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46485" y="4638328"/>
            <a:ext cx="4046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azon válaszadók, akik nem teljesen elégedettek a kereskedelmi üzletek kínálatával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Szövegdoboz 19"/>
          <p:cNvSpPr txBox="1">
            <a:spLocks/>
          </p:cNvSpPr>
          <p:nvPr/>
        </p:nvSpPr>
        <p:spPr>
          <a:xfrm>
            <a:off x="4693532" y="14127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Milyen típusú üzletet hiányol Vecsésen?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53117" y="189144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kérdés, 1=Egyáltalán nem elégedett, 5=Nagyon elégedett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253117" y="1413376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elégedett Vecsés kereskedelmi üzletekkel való ellátottságával?</a:t>
            </a:r>
          </a:p>
        </p:txBody>
      </p:sp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250824" y="2122280"/>
          <a:ext cx="4197350" cy="251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 21"/>
          <p:cNvGraphicFramePr>
            <a:graphicFrameLocks/>
          </p:cNvGraphicFramePr>
          <p:nvPr/>
        </p:nvGraphicFramePr>
        <p:xfrm>
          <a:off x="4693532" y="2122280"/>
          <a:ext cx="4197350" cy="251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716016" y="1916832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Spontán kérdés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kutatás legfontosabb eredményei, és megállapításai</a:t>
            </a:r>
            <a:endParaRPr lang="hu-HU" dirty="0"/>
          </a:p>
        </p:txBody>
      </p:sp>
      <p:pic>
        <p:nvPicPr>
          <p:cNvPr id="10" name="Kép helye 9" descr="crossroads_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2654" b="12654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26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27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Összefoglalás I.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50825" y="923100"/>
            <a:ext cx="8640754" cy="531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1" indent="-265113" algn="just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válaszadók túlnyomó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többsége több, mint 20 éve Vecsésen él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A megkérdezettek fele nem lakott huzamosabb ideig más településen. A „betelepülők” jellemzően a Budapestről, illetve a keleti országrész más városaiból érkeztek.</a:t>
            </a:r>
          </a:p>
          <a:p>
            <a:pPr marL="265113" lvl="1" indent="-265113" algn="just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többség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[73%]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elégedett a közszolgáltatások színvonalával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Vecsésen. A legfontosabb önkormányzati szolgáltatás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víz- és csatorna szolgáltatás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valamint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hulladékszállítás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lvl="1" indent="-265113" algn="just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kétharmada nem hiányol semmilyen közszolgáltatást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A spontán említett ötletek, igények közül a legtöbb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tömegközlekedés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valamint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szelektív hulladékgyűjtés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körülményeinek javítására vonatkozott.</a:t>
            </a:r>
          </a:p>
          <a:p>
            <a:pPr marL="265113" lvl="1" indent="-265113" algn="just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err="1" smtClean="0">
                <a:latin typeface="Calibri" pitchFamily="34" charset="0"/>
                <a:sym typeface="Wingdings" pitchFamily="2" charset="2"/>
              </a:rPr>
              <a:t>vecsésiek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többsége jellemzően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Tájékoztatóból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illetve szóróanyagokból értesül a helyi fejlesztésekről, beruházásokról. A válaszadók közel fele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helyi TV-ből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közel harmada pedig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város honlapjáról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tájékozódik. Viszonylag széles körben jellemző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közbeszédből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informálódás is.</a:t>
            </a:r>
          </a:p>
          <a:p>
            <a:pPr marL="265113" lvl="1" indent="-265113" algn="just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vecsési lakosság háromötöde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MÁV állomások és környékének korszerűsítését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közutak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és kapcsolódó infrastruktúra fejlesztését, az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egészségügyi intézmények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korszerűsítését, illetve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szelektív hulladékgyűjtést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szorgalmazza.</a:t>
            </a:r>
          </a:p>
          <a:p>
            <a:pPr marL="265113" lvl="1" indent="-265113" algn="just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Spontán módon is megkérdeztük az emberek arról, hogy milyen fejlesztést látnának szívesen a városban: a legtöbben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uszoda, strand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létrehozását említették.</a:t>
            </a:r>
          </a:p>
          <a:p>
            <a:pPr marL="265113" lvl="1" indent="-265113" algn="just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túlnyomó többsége [95%] fontosnak tartja az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út- és járdaépítési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program folytatását a városban.</a:t>
            </a:r>
          </a:p>
          <a:p>
            <a:pPr marL="265113" lvl="1" indent="-265113" algn="just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többsége [78%] fontosnak tartja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Dózsa György úti orvosi rendelő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felújítását, csakúgy, mint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mentőállomás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létrehozását [93%].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28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Összefoglalás II.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50825" y="714464"/>
            <a:ext cx="864075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1" indent="-265113" algn="just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hu-HU" sz="1400" dirty="0" smtClean="0">
              <a:latin typeface="Calibri" pitchFamily="34" charset="0"/>
              <a:sym typeface="Wingdings" pitchFamily="2" charset="2"/>
            </a:endParaRPr>
          </a:p>
          <a:p>
            <a:pPr marL="265113" lvl="1" indent="-265113" algn="just">
              <a:lnSpc>
                <a:spcPts val="18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helyi iskolai/óvodai nevelésről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véleményt mondani tudó lakosok többsége elégedett az oktatás színvonalával.</a:t>
            </a:r>
          </a:p>
          <a:p>
            <a:pPr marL="265113" lvl="1" indent="-265113" algn="just">
              <a:lnSpc>
                <a:spcPts val="18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vecsési lakosság több, mint fele szükségesnek tartja egy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városi sportcsarnok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létrehozását. A lakosság kétharmada fontosnak tartja, hogy az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Önkormányzat támogassa a helyi civil- és sportegyesületek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működését. A legismertebb vecsési sportegyesület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Futball Club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melyről a lakosság háromnegyede hallott már. </a:t>
            </a:r>
          </a:p>
          <a:p>
            <a:pPr marL="265113" lvl="1" indent="-265113" algn="just">
              <a:lnSpc>
                <a:spcPts val="18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közel háromnegyede elégedett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Bálint Ágnes Kulturális Központ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programkínálatával.</a:t>
            </a:r>
          </a:p>
          <a:p>
            <a:pPr marL="265113" lvl="1" indent="-265113" algn="just">
              <a:lnSpc>
                <a:spcPts val="18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10-ből 6 vecsési lakos szokott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városi ünnepségekre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járni, többségük elégedett a programokkal.</a:t>
            </a:r>
          </a:p>
          <a:p>
            <a:pPr marL="265113" lvl="1" indent="-265113" algn="just">
              <a:lnSpc>
                <a:spcPts val="18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err="1" smtClean="0">
                <a:latin typeface="Calibri" pitchFamily="34" charset="0"/>
                <a:sym typeface="Wingdings" pitchFamily="2" charset="2"/>
              </a:rPr>
              <a:t>vecsésiek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tizede használja legalább heti rendszerességgel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helyi buszközlekedést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</a:t>
            </a:r>
          </a:p>
          <a:p>
            <a:pPr marL="265113" lvl="1" indent="-265113" algn="just">
              <a:lnSpc>
                <a:spcPts val="18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hivatali ügyintézéssel kapcsolatban tapasztalattal bíró lakosok többnyire elégedettek mind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Járási Hivatal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mind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Járási Okmányiroda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mind pedig a Market </a:t>
            </a:r>
            <a:r>
              <a:rPr lang="hu-HU" sz="1400" dirty="0" err="1" smtClean="0">
                <a:latin typeface="Calibri" pitchFamily="34" charset="0"/>
                <a:sym typeface="Wingdings" pitchFamily="2" charset="2"/>
              </a:rPr>
              <a:t>Centrálban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működő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kormányablak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működésével.</a:t>
            </a:r>
          </a:p>
          <a:p>
            <a:pPr marL="265113" lvl="1" indent="-265113" algn="just">
              <a:lnSpc>
                <a:spcPts val="18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Polgármesteri Hivatal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munkájával a lakosság háromnegyede elégedett, a többség megfelelőnek tartja az ügyfélfogadási időket is.</a:t>
            </a:r>
          </a:p>
          <a:p>
            <a:pPr marL="265113" lvl="1" indent="-265113" algn="just">
              <a:lnSpc>
                <a:spcPts val="18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10-ből 8 lakos elégedett a város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kereskedelmi üzletekkel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való ellátottságával. </a:t>
            </a:r>
          </a:p>
          <a:p>
            <a:pPr marL="265113" lvl="1" indent="-265113" algn="just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hu-HU" sz="1400" dirty="0" smtClean="0"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828674" y="1643507"/>
            <a:ext cx="3311278" cy="856800"/>
          </a:xfrm>
        </p:spPr>
        <p:txBody>
          <a:bodyPr/>
          <a:lstStyle/>
          <a:p>
            <a:r>
              <a:rPr lang="hu-HU" dirty="0" smtClean="0"/>
              <a:t>További</a:t>
            </a:r>
            <a:endParaRPr lang="hu-HU" dirty="0"/>
          </a:p>
        </p:txBody>
      </p:sp>
      <p:sp>
        <p:nvSpPr>
          <p:cNvPr id="71" name="Szöveg helye 70"/>
          <p:cNvSpPr>
            <a:spLocks noGrp="1"/>
          </p:cNvSpPr>
          <p:nvPr>
            <p:ph type="body" sz="quarter" idx="18"/>
          </p:nvPr>
        </p:nvSpPr>
        <p:spPr>
          <a:xfrm>
            <a:off x="828674" y="2500307"/>
            <a:ext cx="3815334" cy="857255"/>
          </a:xfrm>
        </p:spPr>
        <p:txBody>
          <a:bodyPr/>
          <a:lstStyle/>
          <a:p>
            <a:r>
              <a:rPr lang="hu-HU" dirty="0"/>
              <a:t>i</a:t>
            </a:r>
            <a:r>
              <a:rPr lang="hu-HU" dirty="0" smtClean="0"/>
              <a:t>nformáció:</a:t>
            </a:r>
            <a:endParaRPr lang="hu-HU" dirty="0"/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6162671" y="5343366"/>
            <a:ext cx="27305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>
              <a:tabLst>
                <a:tab pos="312738" algn="l"/>
              </a:tabLst>
            </a:pP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Kutatás, elemzések, tanácsadás:</a:t>
            </a:r>
          </a:p>
          <a:p>
            <a:pPr>
              <a:tabLst>
                <a:tab pos="312738" algn="l"/>
              </a:tabLst>
            </a:pP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</a:rPr>
              <a:t>www.bellresearch.hu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6527" y="5971661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6527" y="6181211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églalap 24"/>
          <p:cNvSpPr/>
          <p:nvPr/>
        </p:nvSpPr>
        <p:spPr>
          <a:xfrm>
            <a:off x="6916077" y="5971661"/>
            <a:ext cx="1977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8775" algn="l"/>
              </a:tabLst>
            </a:pPr>
            <a:r>
              <a:rPr lang="hu-H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facebook.com/bellresearch</a:t>
            </a:r>
          </a:p>
          <a:p>
            <a:pPr>
              <a:tabLst>
                <a:tab pos="358775" algn="l"/>
              </a:tabLst>
            </a:pPr>
            <a:r>
              <a:rPr lang="hu-H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twitter.com/bellresearch</a:t>
            </a:r>
            <a:endParaRPr lang="hu-HU" sz="1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Szöveg helye 30"/>
          <p:cNvSpPr>
            <a:spLocks noGrp="1"/>
          </p:cNvSpPr>
          <p:nvPr>
            <p:ph type="body" sz="quarter" idx="11"/>
          </p:nvPr>
        </p:nvSpPr>
        <p:spPr>
          <a:xfrm>
            <a:off x="570758" y="4394480"/>
            <a:ext cx="3713210" cy="252000"/>
          </a:xfrm>
        </p:spPr>
        <p:txBody>
          <a:bodyPr>
            <a:normAutofit/>
          </a:bodyPr>
          <a:lstStyle/>
          <a:p>
            <a:r>
              <a:rPr lang="hu-HU" dirty="0" smtClean="0"/>
              <a:t>Fanici Mihály</a:t>
            </a:r>
            <a:endParaRPr lang="hu-HU" dirty="0"/>
          </a:p>
        </p:txBody>
      </p:sp>
      <p:sp>
        <p:nvSpPr>
          <p:cNvPr id="28" name="Szöveg helye 61"/>
          <p:cNvSpPr>
            <a:spLocks noGrp="1"/>
          </p:cNvSpPr>
          <p:nvPr>
            <p:ph type="body" sz="quarter" idx="12"/>
          </p:nvPr>
        </p:nvSpPr>
        <p:spPr>
          <a:xfrm>
            <a:off x="561488" y="4646480"/>
            <a:ext cx="4802600" cy="252000"/>
          </a:xfrm>
        </p:spPr>
        <p:txBody>
          <a:bodyPr/>
          <a:lstStyle/>
          <a:p>
            <a:r>
              <a:rPr lang="hu-HU" dirty="0" smtClean="0"/>
              <a:t>vezető tanácsadó</a:t>
            </a:r>
          </a:p>
        </p:txBody>
      </p:sp>
      <p:sp>
        <p:nvSpPr>
          <p:cNvPr id="29" name="Szöveg helye 65"/>
          <p:cNvSpPr>
            <a:spLocks noGrp="1"/>
          </p:cNvSpPr>
          <p:nvPr>
            <p:ph type="body" sz="quarter" idx="13"/>
          </p:nvPr>
        </p:nvSpPr>
        <p:spPr>
          <a:xfrm>
            <a:off x="570759" y="4882428"/>
            <a:ext cx="3713209" cy="252000"/>
          </a:xfrm>
        </p:spPr>
        <p:txBody>
          <a:bodyPr/>
          <a:lstStyle/>
          <a:p>
            <a:r>
              <a:rPr lang="hu-HU" dirty="0" err="1" smtClean="0"/>
              <a:t>mihaly.fanici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  <p:sp>
        <p:nvSpPr>
          <p:cNvPr id="30" name="Szöveg helye 67"/>
          <p:cNvSpPr>
            <a:spLocks noGrp="1"/>
          </p:cNvSpPr>
          <p:nvPr>
            <p:ph type="body" sz="quarter" idx="15"/>
          </p:nvPr>
        </p:nvSpPr>
        <p:spPr>
          <a:xfrm>
            <a:off x="570758" y="5314278"/>
            <a:ext cx="3713210" cy="252000"/>
          </a:xfrm>
        </p:spPr>
        <p:txBody>
          <a:bodyPr/>
          <a:lstStyle/>
          <a:p>
            <a:r>
              <a:rPr lang="hu-HU" dirty="0" smtClean="0"/>
              <a:t>Nagy Erna</a:t>
            </a:r>
            <a:endParaRPr lang="hu-HU" dirty="0"/>
          </a:p>
        </p:txBody>
      </p:sp>
      <p:sp>
        <p:nvSpPr>
          <p:cNvPr id="32" name="Szöveg helye 68"/>
          <p:cNvSpPr>
            <a:spLocks noGrp="1"/>
          </p:cNvSpPr>
          <p:nvPr>
            <p:ph type="body" sz="quarter" idx="16"/>
          </p:nvPr>
        </p:nvSpPr>
        <p:spPr>
          <a:xfrm>
            <a:off x="570758" y="5589690"/>
            <a:ext cx="3713210" cy="252000"/>
          </a:xfrm>
        </p:spPr>
        <p:txBody>
          <a:bodyPr/>
          <a:lstStyle/>
          <a:p>
            <a:r>
              <a:rPr lang="hu-HU" dirty="0" smtClean="0"/>
              <a:t>kutató</a:t>
            </a:r>
            <a:endParaRPr lang="hu-HU" dirty="0"/>
          </a:p>
        </p:txBody>
      </p:sp>
      <p:sp>
        <p:nvSpPr>
          <p:cNvPr id="33" name="Szöveg helye 69"/>
          <p:cNvSpPr>
            <a:spLocks noGrp="1"/>
          </p:cNvSpPr>
          <p:nvPr>
            <p:ph type="body" sz="quarter" idx="17"/>
          </p:nvPr>
        </p:nvSpPr>
        <p:spPr>
          <a:xfrm>
            <a:off x="568820" y="5841690"/>
            <a:ext cx="3715148" cy="252000"/>
          </a:xfrm>
        </p:spPr>
        <p:txBody>
          <a:bodyPr/>
          <a:lstStyle/>
          <a:p>
            <a:r>
              <a:rPr lang="hu-HU" dirty="0" err="1" smtClean="0"/>
              <a:t>erna.nagy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kutatás háttere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kutatás célja, jellemzői, és az alkalmazott módszertan bemutatása</a:t>
            </a:r>
            <a:endParaRPr lang="hu-HU" dirty="0"/>
          </a:p>
        </p:txBody>
      </p:sp>
      <p:pic>
        <p:nvPicPr>
          <p:cNvPr id="10" name="Kép helye 9" descr="fogaskerék 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6744" r="16744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3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4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kutatás háttere</a:t>
            </a:r>
            <a:endParaRPr lang="hu-HU" dirty="0"/>
          </a:p>
        </p:txBody>
      </p:sp>
      <p:sp>
        <p:nvSpPr>
          <p:cNvPr id="9" name="Tartalom helye 5"/>
          <p:cNvSpPr txBox="1">
            <a:spLocks/>
          </p:cNvSpPr>
          <p:nvPr/>
        </p:nvSpPr>
        <p:spPr>
          <a:xfrm>
            <a:off x="250825" y="836712"/>
            <a:ext cx="8640753" cy="5616624"/>
          </a:xfrm>
          <a:prstGeom prst="rect">
            <a:avLst/>
          </a:prstGeom>
        </p:spPr>
        <p:txBody>
          <a:bodyPr/>
          <a:lstStyle/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A kutatás háttere: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hu-HU" sz="1600" dirty="0" smtClean="0">
                <a:latin typeface="+mn-lt"/>
              </a:rPr>
              <a:t>Vecsés Város Önkormányzata fel kívánja mérni a város lakóinak ismereteit és elégedettségét a helyi fejlesztéseket és beruházásokat illetően. A két adatfelvételi hullámot magában foglaló, reprezentatív kutatás lebonyolításával a BellResearch Kft-t bízta meg. A kutatás Európai Uniós forrásból készült az „ÁROP-3.A.2-2013-2013-0031” azonosító számú, „Szervezetfejlesztés Vecsés Város Önkormányzata számára” című projekt keretében.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</a:pPr>
            <a:r>
              <a:rPr lang="hu-HU" sz="1400" dirty="0" smtClean="0">
                <a:latin typeface="+mn-lt"/>
              </a:rPr>
              <a:t>	Jelen összefoglaló a második adatfelvételi hullám eredményeit tartalmazza.</a:t>
            </a:r>
            <a:endParaRPr lang="hu-HU" sz="500" dirty="0" smtClean="0">
              <a:latin typeface="+mn-lt"/>
            </a:endParaRP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A kutatás célja: </a:t>
            </a:r>
            <a:r>
              <a:rPr lang="hu-HU" sz="1600" dirty="0" smtClean="0">
                <a:latin typeface="+mn-lt"/>
              </a:rPr>
              <a:t>a vecsési lakosság helyi fejlesztésekkel, beruházásokkal, közszolgáltatásokkal kapcsolatos ismereteinek, elégedettségének és igényeinek feltárása.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600" b="1" kern="0" noProof="0" dirty="0" smtClean="0">
                <a:solidFill>
                  <a:schemeClr val="tx2"/>
                </a:solidFill>
                <a:latin typeface="+mn-lt"/>
              </a:rPr>
              <a:t>Célcsoport:</a:t>
            </a:r>
            <a:r>
              <a:rPr lang="hu-HU" sz="1600" b="1" kern="0" noProof="0" dirty="0" smtClean="0">
                <a:latin typeface="+mn-lt"/>
              </a:rPr>
              <a:t> </a:t>
            </a:r>
            <a:r>
              <a:rPr lang="hu-HU" sz="1600" dirty="0" smtClean="0">
                <a:latin typeface="+mn-lt"/>
              </a:rPr>
              <a:t>18 éven felüli vecsési lakosok.</a:t>
            </a:r>
          </a:p>
          <a:p>
            <a:pPr marL="444500" marR="0" lvl="1" indent="-285750" algn="just" defTabSz="914400" rtl="0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Adatfelvételi technika: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számítógéppel támogatott telefonos interjúkészítés [CATI].</a:t>
            </a:r>
          </a:p>
          <a:p>
            <a:pPr marL="444500" marR="0" lvl="1" indent="-285750" algn="just" defTabSz="914400" rtl="0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hu-HU" sz="1600" b="1" kern="0" dirty="0" smtClean="0">
                <a:solidFill>
                  <a:schemeClr val="tx2"/>
                </a:solidFill>
                <a:latin typeface="+mn-lt"/>
              </a:rPr>
              <a:t>Interjúk hossza:</a:t>
            </a:r>
            <a:r>
              <a:rPr lang="hu-HU" sz="1600" b="1" kern="0" dirty="0" smtClean="0">
                <a:latin typeface="+mn-lt"/>
              </a:rPr>
              <a:t> </a:t>
            </a:r>
            <a:r>
              <a:rPr lang="hu-HU" sz="1600" kern="0" dirty="0" smtClean="0">
                <a:latin typeface="+mn-lt"/>
              </a:rPr>
              <a:t>~15 perc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1600" b="1" kern="0" dirty="0" smtClean="0">
                <a:solidFill>
                  <a:schemeClr val="tx2"/>
                </a:solidFill>
                <a:latin typeface="+mn-lt"/>
              </a:rPr>
              <a:t>Interjúk száma: </a:t>
            </a:r>
            <a:r>
              <a:rPr lang="hu-HU" sz="1600" kern="0" dirty="0" smtClean="0">
                <a:latin typeface="+mn-lt"/>
              </a:rPr>
              <a:t>1500 db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1600" b="1" kern="0" dirty="0" smtClean="0">
                <a:solidFill>
                  <a:schemeClr val="tx2"/>
                </a:solidFill>
                <a:latin typeface="+mn-lt"/>
              </a:rPr>
              <a:t>Adatfelvétel időpontja: </a:t>
            </a:r>
            <a:r>
              <a:rPr lang="hu-HU" sz="1600" kern="0" dirty="0" smtClean="0">
                <a:latin typeface="+mn-lt"/>
              </a:rPr>
              <a:t>2014. június 26 – augusztus 21.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Súlyozás: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hu-HU" sz="1600" kern="0" dirty="0" smtClean="0">
                <a:latin typeface="+mn-lt"/>
              </a:rPr>
              <a:t>az eredmények reprezentativitásának biztosítása érdekében, a mintavételből adódó eltéréseket matematikai-statisztikai eljárással, ún. súlyozással korrigáltuk [nem és életkor szerint].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Demográfia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válaszadók demográfiai jellemzőinek ismertetése</a:t>
            </a:r>
            <a:endParaRPr lang="hu-HU" dirty="0"/>
          </a:p>
        </p:txBody>
      </p:sp>
      <p:pic>
        <p:nvPicPr>
          <p:cNvPr id="10" name="Kép helye 9" descr="emberek 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2593" r="12593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5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6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Demográfia | Életkor, nem, iskolai végzettség, gazdasági aktivitás</a:t>
            </a:r>
            <a:endParaRPr lang="hu-HU" dirty="0"/>
          </a:p>
        </p:txBody>
      </p:sp>
      <p:sp>
        <p:nvSpPr>
          <p:cNvPr id="15" name="Szövegdoboz 14"/>
          <p:cNvSpPr txBox="1">
            <a:spLocks/>
          </p:cNvSpPr>
          <p:nvPr/>
        </p:nvSpPr>
        <p:spPr>
          <a:xfrm>
            <a:off x="250825" y="758413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Életkor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0825" y="3413936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95825" y="3427211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0825" y="6308724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94228" y="6308724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Szövegdoboz 20"/>
          <p:cNvSpPr txBox="1">
            <a:spLocks/>
          </p:cNvSpPr>
          <p:nvPr/>
        </p:nvSpPr>
        <p:spPr>
          <a:xfrm>
            <a:off x="250825" y="3640265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Iskolai végzettség</a:t>
            </a:r>
          </a:p>
        </p:txBody>
      </p:sp>
      <p:sp>
        <p:nvSpPr>
          <p:cNvPr id="22" name="Szövegdoboz 21"/>
          <p:cNvSpPr txBox="1">
            <a:spLocks/>
          </p:cNvSpPr>
          <p:nvPr/>
        </p:nvSpPr>
        <p:spPr>
          <a:xfrm>
            <a:off x="4694228" y="758413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Nem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4694228" y="3644768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Gazdasági aktivitás</a:t>
            </a:r>
          </a:p>
        </p:txBody>
      </p:sp>
      <p:graphicFrame>
        <p:nvGraphicFramePr>
          <p:cNvPr id="26" name="Diagram 25"/>
          <p:cNvGraphicFramePr>
            <a:graphicFrameLocks/>
          </p:cNvGraphicFramePr>
          <p:nvPr/>
        </p:nvGraphicFramePr>
        <p:xfrm>
          <a:off x="4695825" y="1123211"/>
          <a:ext cx="4195753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Diagram 26"/>
          <p:cNvGraphicFramePr>
            <a:graphicFrameLocks/>
          </p:cNvGraphicFramePr>
          <p:nvPr/>
        </p:nvGraphicFramePr>
        <p:xfrm>
          <a:off x="250825" y="1123209"/>
          <a:ext cx="419735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Diagram 29"/>
          <p:cNvGraphicFramePr>
            <a:graphicFrameLocks/>
          </p:cNvGraphicFramePr>
          <p:nvPr/>
        </p:nvGraphicFramePr>
        <p:xfrm>
          <a:off x="250825" y="4004724"/>
          <a:ext cx="419735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Diagram 30"/>
          <p:cNvGraphicFramePr>
            <a:graphicFrameLocks/>
          </p:cNvGraphicFramePr>
          <p:nvPr/>
        </p:nvGraphicFramePr>
        <p:xfrm>
          <a:off x="4695825" y="4004724"/>
          <a:ext cx="419735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Ellipszis 24"/>
          <p:cNvSpPr/>
          <p:nvPr/>
        </p:nvSpPr>
        <p:spPr>
          <a:xfrm rot="19144723">
            <a:off x="2872758" y="1052594"/>
            <a:ext cx="861862" cy="1325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3669419" y="1286540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28%</a:t>
            </a:r>
          </a:p>
        </p:txBody>
      </p:sp>
      <p:sp>
        <p:nvSpPr>
          <p:cNvPr id="29" name="Ellipszis 28"/>
          <p:cNvSpPr/>
          <p:nvPr/>
        </p:nvSpPr>
        <p:spPr>
          <a:xfrm rot="19144723">
            <a:off x="746431" y="2075911"/>
            <a:ext cx="1054968" cy="1325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441263" y="2996952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31%</a:t>
            </a:r>
          </a:p>
        </p:txBody>
      </p:sp>
      <p:sp>
        <p:nvSpPr>
          <p:cNvPr id="33" name="Ellipszis 32"/>
          <p:cNvSpPr/>
          <p:nvPr/>
        </p:nvSpPr>
        <p:spPr>
          <a:xfrm rot="3285098">
            <a:off x="1130995" y="959368"/>
            <a:ext cx="660277" cy="1242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683568" y="1124744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19%</a:t>
            </a:r>
          </a:p>
        </p:txBody>
      </p:sp>
      <p:sp>
        <p:nvSpPr>
          <p:cNvPr id="35" name="Ellipszis 34"/>
          <p:cNvSpPr/>
          <p:nvPr/>
        </p:nvSpPr>
        <p:spPr>
          <a:xfrm rot="19144723">
            <a:off x="2982664" y="3926993"/>
            <a:ext cx="897673" cy="1674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>
            <a:off x="3687713" y="4221088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29%</a:t>
            </a:r>
          </a:p>
        </p:txBody>
      </p:sp>
      <p:sp>
        <p:nvSpPr>
          <p:cNvPr id="37" name="Ellipszis 36"/>
          <p:cNvSpPr/>
          <p:nvPr/>
        </p:nvSpPr>
        <p:spPr>
          <a:xfrm rot="2015876">
            <a:off x="483361" y="4064471"/>
            <a:ext cx="986692" cy="1890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/>
          <p:cNvSpPr txBox="1"/>
          <p:nvPr/>
        </p:nvSpPr>
        <p:spPr>
          <a:xfrm>
            <a:off x="465261" y="4051811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31%</a:t>
            </a:r>
          </a:p>
        </p:txBody>
      </p:sp>
      <p:sp>
        <p:nvSpPr>
          <p:cNvPr id="39" name="Ellipszis 38"/>
          <p:cNvSpPr/>
          <p:nvPr/>
        </p:nvSpPr>
        <p:spPr>
          <a:xfrm rot="1678922">
            <a:off x="7101101" y="4247418"/>
            <a:ext cx="1348101" cy="20641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7812360" y="4010162"/>
            <a:ext cx="1024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Aktívak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7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Demográfia | Családi állapot, háztartásméret</a:t>
            </a:r>
            <a:endParaRPr lang="hu-HU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1188" y="4128517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245525" y="1127051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Családi állapot</a:t>
            </a: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4686091" y="1092716"/>
            <a:ext cx="4145172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Háztartásméret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86091" y="6308725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5" name="Diagram 14"/>
          <p:cNvGraphicFramePr>
            <a:graphicFrameLocks/>
          </p:cNvGraphicFramePr>
          <p:nvPr/>
        </p:nvGraphicFramePr>
        <p:xfrm>
          <a:off x="251188" y="1502481"/>
          <a:ext cx="4197350" cy="263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iagram 17"/>
          <p:cNvGraphicFramePr>
            <a:graphicFrameLocks/>
          </p:cNvGraphicFramePr>
          <p:nvPr/>
        </p:nvGraphicFramePr>
        <p:xfrm>
          <a:off x="4686091" y="1491849"/>
          <a:ext cx="4197350" cy="155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Szövegdoboz 18"/>
          <p:cNvSpPr txBox="1"/>
          <p:nvPr/>
        </p:nvSpPr>
        <p:spPr>
          <a:xfrm>
            <a:off x="28824" y="7233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megkérdezettek közel fele 3-4 fős háztartásban él, többségük házas vagy élettársi közösségben él.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7116959" y="2708275"/>
            <a:ext cx="177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Átlagosan: 3 fő</a:t>
            </a:r>
          </a:p>
        </p:txBody>
      </p:sp>
      <p:sp>
        <p:nvSpPr>
          <p:cNvPr id="20" name="Szövegdoboz 19"/>
          <p:cNvSpPr txBox="1">
            <a:spLocks/>
          </p:cNvSpPr>
          <p:nvPr/>
        </p:nvSpPr>
        <p:spPr>
          <a:xfrm>
            <a:off x="4716016" y="3052271"/>
            <a:ext cx="4164052" cy="3471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Hány kiskorú van a háztartásban?</a:t>
            </a:r>
          </a:p>
        </p:txBody>
      </p:sp>
      <p:sp>
        <p:nvSpPr>
          <p:cNvPr id="21" name="Szövegdoboz 20"/>
          <p:cNvSpPr txBox="1">
            <a:spLocks/>
          </p:cNvSpPr>
          <p:nvPr/>
        </p:nvSpPr>
        <p:spPr>
          <a:xfrm>
            <a:off x="4729123" y="4623570"/>
            <a:ext cx="4164052" cy="3471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Hány óvodás korú van a háztartásban?</a:t>
            </a:r>
          </a:p>
        </p:txBody>
      </p:sp>
      <p:graphicFrame>
        <p:nvGraphicFramePr>
          <p:cNvPr id="22" name="Diagram 21"/>
          <p:cNvGraphicFramePr>
            <a:graphicFrameLocks/>
          </p:cNvGraphicFramePr>
          <p:nvPr/>
        </p:nvGraphicFramePr>
        <p:xfrm>
          <a:off x="4716016" y="3399434"/>
          <a:ext cx="41973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Diagram 22"/>
          <p:cNvGraphicFramePr>
            <a:graphicFrameLocks/>
          </p:cNvGraphicFramePr>
          <p:nvPr/>
        </p:nvGraphicFramePr>
        <p:xfrm>
          <a:off x="4716016" y="4970733"/>
          <a:ext cx="419735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8106370" y="3140968"/>
            <a:ext cx="658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29%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377633" y="4746630"/>
            <a:ext cx="658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8%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7517218" y="3444949"/>
            <a:ext cx="1127051" cy="55289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kerekített téglalap 26"/>
          <p:cNvSpPr/>
          <p:nvPr/>
        </p:nvSpPr>
        <p:spPr>
          <a:xfrm>
            <a:off x="8155494" y="5039834"/>
            <a:ext cx="541939" cy="55289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240480" y="4479210"/>
            <a:ext cx="43315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válaszadók több, mint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fele házas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további 7%-a élettársi közösségben él, 12% egyedülálló, 8% elvált, az özvegyek aránya pedig 16%.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megkérdezettek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közel fele él 1-2 fős,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39%-a 3-4 fős háztartásban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12% azoknak az aránya, akik 5-en vagy többen élnek együtt.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háztartások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29%-ában van kiskorú, 8%-ában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pedig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óvodás korú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gyermek.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8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Demográfia | Vecsési kötődés </a:t>
            </a:r>
            <a:endParaRPr lang="hu-HU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3295" y="4139149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252421" y="1110351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Hány éve lakik Vecsésen?</a:t>
            </a:r>
          </a:p>
        </p:txBody>
      </p:sp>
      <p:sp>
        <p:nvSpPr>
          <p:cNvPr id="14" name="Szövegdoboz 13"/>
          <p:cNvSpPr txBox="1">
            <a:spLocks/>
          </p:cNvSpPr>
          <p:nvPr/>
        </p:nvSpPr>
        <p:spPr>
          <a:xfrm>
            <a:off x="4682718" y="1110350"/>
            <a:ext cx="4197350" cy="3471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Élt-e más településen legalább 7 évig?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95130" y="638132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7" name="Diagram 16"/>
          <p:cNvGraphicFramePr>
            <a:graphicFrameLocks/>
          </p:cNvGraphicFramePr>
          <p:nvPr/>
        </p:nvGraphicFramePr>
        <p:xfrm>
          <a:off x="233295" y="1503949"/>
          <a:ext cx="4197350" cy="26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4682718" y="1503949"/>
          <a:ext cx="4197350" cy="170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Szövegdoboz 20"/>
          <p:cNvSpPr txBox="1">
            <a:spLocks/>
          </p:cNvSpPr>
          <p:nvPr/>
        </p:nvSpPr>
        <p:spPr>
          <a:xfrm>
            <a:off x="4716016" y="3225853"/>
            <a:ext cx="4164052" cy="3471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Melyik régióban élt, mielőtt Vecsésre költözött?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4716016" y="4810029"/>
            <a:ext cx="4164052" cy="275155"/>
          </a:xfrm>
          <a:prstGeom prst="rect">
            <a:avLst/>
          </a:prstGeom>
          <a:noFill/>
        </p:spPr>
        <p:txBody>
          <a:bodyPr wrap="square" rtlCol="0" anchor="b">
            <a:normAutofit lnSpcReduction="10000"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Település jellege, ahol korábban élt?</a:t>
            </a:r>
          </a:p>
        </p:txBody>
      </p:sp>
      <p:graphicFrame>
        <p:nvGraphicFramePr>
          <p:cNvPr id="24" name="Diagram 23"/>
          <p:cNvGraphicFramePr>
            <a:graphicFrameLocks/>
          </p:cNvGraphicFramePr>
          <p:nvPr/>
        </p:nvGraphicFramePr>
        <p:xfrm>
          <a:off x="4716016" y="3573016"/>
          <a:ext cx="41973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Diagram 24"/>
          <p:cNvGraphicFramePr>
            <a:graphicFrameLocks/>
          </p:cNvGraphicFramePr>
          <p:nvPr/>
        </p:nvGraphicFramePr>
        <p:xfrm>
          <a:off x="4716016" y="5085184"/>
          <a:ext cx="419735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Szövegdoboz 25"/>
          <p:cNvSpPr txBox="1"/>
          <p:nvPr/>
        </p:nvSpPr>
        <p:spPr>
          <a:xfrm>
            <a:off x="28824" y="61197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válaszadók túlnyomó többsége több, mint 20 éve Vecsésen lakik. A megkérdezettek fele nem élt Vecsésen kívül máshol.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40480" y="4447852"/>
            <a:ext cx="433152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válaszadók 96%-a legalább 5 éve Vecsésen él.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49%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azoknak az aránya, akik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korábban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huzamosabb ideig [legalább 7 évig]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éltek más településen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24% a </a:t>
            </a:r>
            <a:r>
              <a:rPr lang="hu-HU" sz="12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fővárosból 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költözött Vecsésre, viszonylag magas arányban [8-10%] települtek be </a:t>
            </a:r>
            <a:r>
              <a:rPr lang="hu-HU" sz="12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Pest megyéből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, valamint az ország </a:t>
            </a:r>
            <a:r>
              <a:rPr lang="hu-HU" sz="12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keleti régióiból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.  A nyugati országrészből Vecsésre költözők aránya csekély.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 „betelepülő” lakosság Budapest mellett jellemzően </a:t>
            </a:r>
            <a:r>
              <a:rPr lang="hu-HU" sz="12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más városokból 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érkezett.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Közszolgáltatások Vecsésen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>
          <a:xfrm>
            <a:off x="961475" y="3424996"/>
            <a:ext cx="6145749" cy="1147012"/>
          </a:xfrm>
        </p:spPr>
        <p:txBody>
          <a:bodyPr>
            <a:normAutofit/>
          </a:bodyPr>
          <a:lstStyle/>
          <a:p>
            <a:r>
              <a:rPr lang="hu-HU" dirty="0" smtClean="0"/>
              <a:t>Vecsés várost érintő fejlesztések, beruházások ismertsége, megítélése, lakossági igények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 Kutatási eredmények | Közszolgáltatások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9</a:t>
            </a:fld>
            <a:endParaRPr lang="hu-HU" dirty="0"/>
          </a:p>
        </p:txBody>
      </p:sp>
      <p:pic>
        <p:nvPicPr>
          <p:cNvPr id="12" name="Kép helye 11" descr="csomag_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6868715" y="4335442"/>
            <a:ext cx="1870684" cy="175283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_prezentáció_2012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800" dirty="0" err="1" smtClean="0">
            <a:latin typeface="+mn-lt"/>
          </a:defRPr>
        </a:defPPr>
      </a:lstStyle>
    </a:tx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.2 Címdia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09.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.3 Spec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800" dirty="0" err="1" smtClean="0">
            <a:latin typeface="+mn-lt"/>
          </a:defRPr>
        </a:defPPr>
      </a:lstStyle>
    </a:tx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24_prezentáció_2012</Template>
  <TotalTime>0</TotalTime>
  <Words>3125</Words>
  <Application>Microsoft Office PowerPoint</Application>
  <PresentationFormat>Diavetítés a képernyőre (4:3 oldalarány)</PresentationFormat>
  <Paragraphs>398</Paragraphs>
  <Slides>29</Slides>
  <Notes>29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29</vt:i4>
      </vt:variant>
    </vt:vector>
  </HeadingPairs>
  <TitlesOfParts>
    <vt:vector size="32" baseType="lpstr">
      <vt:lpstr>24_prezentáció_2012</vt:lpstr>
      <vt:lpstr>BR.2 Címdia</vt:lpstr>
      <vt:lpstr>BR.3 Spec</vt:lpstr>
      <vt:lpstr>1. dia</vt:lpstr>
      <vt:lpstr>Tartalom</vt:lpstr>
      <vt:lpstr>3. dia</vt:lpstr>
      <vt:lpstr>A kutatás háttere</vt:lpstr>
      <vt:lpstr>5. dia</vt:lpstr>
      <vt:lpstr>Demográfia | Életkor, nem, iskolai végzettség, gazdasági aktivitás</vt:lpstr>
      <vt:lpstr>Demográfia | Családi állapot, háztartásméret</vt:lpstr>
      <vt:lpstr>Demográfia | Vecsési kötődés </vt:lpstr>
      <vt:lpstr>9. dia</vt:lpstr>
      <vt:lpstr>Közszolgáltatásokkal kapcsolatos elégedettség</vt:lpstr>
      <vt:lpstr>Hiányolt közszolgáltatások</vt:lpstr>
      <vt:lpstr>Információforrások</vt:lpstr>
      <vt:lpstr>Fejlesztési igények | Segített kérdés*</vt:lpstr>
      <vt:lpstr>Fejlesztési igények | Spontán kérdés*</vt:lpstr>
      <vt:lpstr>Út- és járdaépítés fontossága</vt:lpstr>
      <vt:lpstr>Egészségügyi ellátással kapcsolatos fejlesztések</vt:lpstr>
      <vt:lpstr>Elégedettség | Iskolai és óvodai oktatás</vt:lpstr>
      <vt:lpstr>Városi Sportcsarnok létrehozása</vt:lpstr>
      <vt:lpstr>Sportegyesületek támogatása</vt:lpstr>
      <vt:lpstr>Elégedettség | Bálint Ágnes Kulturális Központ</vt:lpstr>
      <vt:lpstr>Városi ünnepségek</vt:lpstr>
      <vt:lpstr>Helyi buszközlekedés</vt:lpstr>
      <vt:lpstr>Elégedettség | Járási Hivatal, Okmányiroda, Kormányablak</vt:lpstr>
      <vt:lpstr>Elégedettség | Polgármesteri Hivatal</vt:lpstr>
      <vt:lpstr>Kereskedelmi üzletekkel való ellátottság</vt:lpstr>
      <vt:lpstr>26. dia</vt:lpstr>
      <vt:lpstr>Összefoglalás I.</vt:lpstr>
      <vt:lpstr>Összefoglalás II.</vt:lpstr>
      <vt:lpstr>További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2013-05-21T15:25:15Z</dcterms:created>
  <dcterms:modified xsi:type="dcterms:W3CDTF">2014-09-02T09:13:32Z</dcterms:modified>
</cp:coreProperties>
</file>